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6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6858000" cx="12192000"/>
  <p:notesSz cx="6858000" cy="9144000"/>
  <p:embeddedFontLst>
    <p:embeddedFont>
      <p:font typeface="Raleway SemiBold"/>
      <p:regular r:id="rId65"/>
      <p:bold r:id="rId66"/>
      <p:italic r:id="rId67"/>
      <p:boldItalic r:id="rId68"/>
    </p:embeddedFont>
    <p:embeddedFont>
      <p:font typeface="Raleway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3" roundtripDataSignature="AMtx7mizbyawYB/zHtsxEdcr1eD5sDgQ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CEBA43-C90B-4A07-968F-44F70D2A1610}">
  <a:tblStyle styleId="{BCCEBA43-C90B-4A07-968F-44F70D2A1610}" styleName="Table_0">
    <a:wholeTbl>
      <a:tcTxStyle b="off" i="off">
        <a:font>
          <a:latin typeface="Raleway"/>
          <a:ea typeface="Raleway"/>
          <a:cs typeface="Raleway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8EC"/>
          </a:solidFill>
        </a:fill>
      </a:tcStyle>
    </a:band1H>
    <a:band2H>
      <a:tcTxStyle/>
    </a:band2H>
    <a:band1V>
      <a:tcTxStyle/>
      <a:tcStyle>
        <a:fill>
          <a:solidFill>
            <a:srgbClr val="E6E8EC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Raleway"/>
          <a:ea typeface="Raleway"/>
          <a:cs typeface="Raleway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customschemas.google.com/relationships/presentationmetadata" Target="metadata"/><Relationship Id="rId72" Type="http://schemas.openxmlformats.org/officeDocument/2006/relationships/font" Target="fonts/Raleway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Raleway-italic.fntdata"/><Relationship Id="rId70" Type="http://schemas.openxmlformats.org/officeDocument/2006/relationships/font" Target="fonts/Raleway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RalewaySemiBold-bold.fntdata"/><Relationship Id="rId21" Type="http://schemas.openxmlformats.org/officeDocument/2006/relationships/slide" Target="slides/slide14.xml"/><Relationship Id="rId65" Type="http://schemas.openxmlformats.org/officeDocument/2006/relationships/font" Target="fonts/RalewaySemiBold-regular.fntdata"/><Relationship Id="rId24" Type="http://schemas.openxmlformats.org/officeDocument/2006/relationships/slide" Target="slides/slide17.xml"/><Relationship Id="rId68" Type="http://schemas.openxmlformats.org/officeDocument/2006/relationships/font" Target="fonts/RalewaySemiBold-boldItalic.fntdata"/><Relationship Id="rId23" Type="http://schemas.openxmlformats.org/officeDocument/2006/relationships/slide" Target="slides/slide16.xml"/><Relationship Id="rId67" Type="http://schemas.openxmlformats.org/officeDocument/2006/relationships/font" Target="fonts/RalewaySemiBold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aleway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ea29c6baa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cea29c6baa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I will present some related works to this problem.</a:t>
            </a:r>
            <a:endParaRPr/>
          </a:p>
        </p:txBody>
      </p:sp>
      <p:sp>
        <p:nvSpPr>
          <p:cNvPr id="274" name="Google Shape;274;g2cea29c6baa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219aec308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e219aec308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ea29c6baa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cea29c6baa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I will introduce our approach for autoscaling in fog-computing systems.</a:t>
            </a:r>
            <a:endParaRPr/>
          </a:p>
        </p:txBody>
      </p:sp>
      <p:sp>
        <p:nvSpPr>
          <p:cNvPr id="292" name="Google Shape;292;g2cea29c6baa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f1b013cc6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6f1b013cc6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361f533ac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2e361f533ac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361f533ac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2e361f533ac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361f533ac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2e361f533ac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361f533ac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2e361f533ac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ea29c6baa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2cea29c6baa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ea29c6baa_0_3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2cea29c6baa_0_3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ea29c6baa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cea29c6baa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begin with the introduction.</a:t>
            </a:r>
            <a:endParaRPr/>
          </a:p>
        </p:txBody>
      </p:sp>
      <p:sp>
        <p:nvSpPr>
          <p:cNvPr id="182" name="Google Shape;182;g2cea29c6baa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361f533ac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2e361f533ac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361f533ac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2e361f533ac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e44de831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e44de831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e44de8316b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2e44de8316b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44de8316b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e44de8316b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44de8316b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2e44de8316b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e44de8316b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2e44de8316b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44de8316b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2e44de8316b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44de8316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2e44de8316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ea29c6baa_0_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cea29c6baa_0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I will discuss the evaluation of DESA.</a:t>
            </a:r>
            <a:endParaRPr/>
          </a:p>
        </p:txBody>
      </p:sp>
      <p:sp>
        <p:nvSpPr>
          <p:cNvPr id="465" name="Google Shape;465;g2cea29c6baa_0_4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219aec30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2e219aec30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219aec308_0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2e219aec308_0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ea29c6baa_0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2cea29c6baa_0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2b7fad6e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e2b7fad6e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ea29c6baa_0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2cea29c6baa_0_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e48b1fda3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2e48b1fda3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48b1fda30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g2e48b1fda30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e48b1fda30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e48b1fda30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ea29c6baa_0_5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2cea29c6baa_0_5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e4e91e977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cost of communication rounds with the cloud is higher, but its smaller number of convergence rounds makes the communication consumption still acceptable. That means using the ML-based optimization to </a:t>
            </a:r>
            <a:r>
              <a:rPr lang="en-US"/>
              <a:t>speed up the convergence is meaningful.</a:t>
            </a:r>
            <a:endParaRPr/>
          </a:p>
        </p:txBody>
      </p:sp>
      <p:sp>
        <p:nvSpPr>
          <p:cNvPr id="568" name="Google Shape;568;g2e4e91e977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e4e91e9779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FedAvg has high communication cost, but aggregation is fast，PPT has low communication cost, but the aggregation path algorithm causes slow convergence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7" name="Google Shape;587;g2e4e91e9779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e4e91e9779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6" name="Google Shape;606;g2e4e91e9779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e4e91e9779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5" name="Google Shape;625;g2e4e91e9779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e4e91e9779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4" name="Google Shape;644;g2e4e91e9779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cea29c6baa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2cea29c6baa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here is the conclusion of our work and plan for the future.</a:t>
            </a:r>
            <a:endParaRPr/>
          </a:p>
        </p:txBody>
      </p:sp>
      <p:sp>
        <p:nvSpPr>
          <p:cNvPr id="659" name="Google Shape;659;g2cea29c6baa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e219aec308_0_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g2e219aec308_0_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e219aec308_0_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g2e219aec308_0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e219aec308_0_4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2e219aec308_0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e219aec308_0_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9" name="Google Shape;699;g2e219aec308_0_4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e219aec308_0_4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g2e219aec308_0_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6f66a4ebf7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" name="Google Shape;734;g26f66a4ebf7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ea29c6baa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2cea29c6baa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e219aeacf0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2e219aeacf0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cea29c6baa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9" name="Google Shape;759;g2cea29c6baa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cea29c6baa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8" name="Google Shape;768;g2cea29c6baa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e4e91e977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8" name="Google Shape;778;g2e4e91e977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e219ae9bb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g2e219ae9bb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I will discuss the evaluation of DESA.</a:t>
            </a:r>
            <a:endParaRPr/>
          </a:p>
        </p:txBody>
      </p:sp>
      <p:sp>
        <p:nvSpPr>
          <p:cNvPr id="790" name="Google Shape;790;g2e219ae9bb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e219ae9bb0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2e219ae9bb0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e219ae9bb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6" name="Google Shape;806;g2e219ae9bb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219aec30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e219aec30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ea29c6baa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cea29c6baa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219aec308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2e219aec308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219aec308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e219aec308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bg>
      <p:bgPr>
        <a:solidFill>
          <a:schemeClr val="accen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/>
          <p:nvPr/>
        </p:nvSpPr>
        <p:spPr>
          <a:xfrm flipH="1">
            <a:off x="5334000" y="0"/>
            <a:ext cx="6857999" cy="6857999"/>
          </a:xfrm>
          <a:prstGeom prst="rtTriangle">
            <a:avLst/>
          </a:prstGeom>
          <a:solidFill>
            <a:srgbClr val="0B3960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7" name="Google Shape;17;p12"/>
          <p:cNvSpPr txBox="1"/>
          <p:nvPr>
            <p:ph type="ctrTitle"/>
          </p:nvPr>
        </p:nvSpPr>
        <p:spPr>
          <a:xfrm>
            <a:off x="517002" y="2128470"/>
            <a:ext cx="10595175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 SemiBold"/>
              <a:buNone/>
              <a:defRPr b="1" sz="36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" type="subTitle"/>
          </p:nvPr>
        </p:nvSpPr>
        <p:spPr>
          <a:xfrm>
            <a:off x="517002" y="3766251"/>
            <a:ext cx="10595175" cy="805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2"/>
          <p:cNvSpPr txBox="1"/>
          <p:nvPr>
            <p:ph idx="2" type="body"/>
          </p:nvPr>
        </p:nvSpPr>
        <p:spPr>
          <a:xfrm>
            <a:off x="516259" y="1480769"/>
            <a:ext cx="10595973" cy="601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3" type="body"/>
          </p:nvPr>
        </p:nvSpPr>
        <p:spPr>
          <a:xfrm>
            <a:off x="516259" y="4572000"/>
            <a:ext cx="10595974" cy="660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None/>
              <a:defRPr i="0" sz="1500">
                <a:solidFill>
                  <a:srgbClr val="D8D8D8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4" type="body"/>
          </p:nvPr>
        </p:nvSpPr>
        <p:spPr>
          <a:xfrm>
            <a:off x="516260" y="5372100"/>
            <a:ext cx="10596562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" name="Google Shape;2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ea29c6baa_0_183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2cea29c6baa_0_183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/>
          </a:p>
        </p:txBody>
      </p:sp>
      <p:sp>
        <p:nvSpPr>
          <p:cNvPr id="87" name="Google Shape;87;g2cea29c6baa_0_183"/>
          <p:cNvSpPr txBox="1"/>
          <p:nvPr>
            <p:ph idx="1" type="body"/>
          </p:nvPr>
        </p:nvSpPr>
        <p:spPr>
          <a:xfrm>
            <a:off x="360000" y="101346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b="1" sz="2400"/>
            </a:lvl1pPr>
            <a:lvl2pPr indent="-3683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  <a:defRPr sz="2200"/>
            </a:lvl2pPr>
            <a:lvl3pPr indent="-36195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Noto Sans Symbols"/>
              <a:buChar char="▪"/>
              <a:defRPr sz="2100"/>
            </a:lvl3pPr>
            <a:lvl4pPr indent="-34925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/>
            </a:lvl4pPr>
            <a:lvl5pPr indent="-3302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g2cea29c6baa_0_183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x" showMasterSp="0">
  <p:cSld name="Thx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ea29c6baa_0_188"/>
          <p:cNvSpPr/>
          <p:nvPr/>
        </p:nvSpPr>
        <p:spPr>
          <a:xfrm flipH="1">
            <a:off x="5333999" y="0"/>
            <a:ext cx="6858000" cy="6858000"/>
          </a:xfrm>
          <a:prstGeom prst="rtTriangle">
            <a:avLst/>
          </a:prstGeom>
          <a:solidFill>
            <a:srgbClr val="0B396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91" name="Google Shape;91;g2cea29c6baa_0_188"/>
          <p:cNvSpPr txBox="1"/>
          <p:nvPr>
            <p:ph type="ctrTitle"/>
          </p:nvPr>
        </p:nvSpPr>
        <p:spPr>
          <a:xfrm>
            <a:off x="517002" y="1646573"/>
            <a:ext cx="105951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 SemiBold"/>
              <a:buNone/>
              <a:defRPr b="1" sz="36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cea29c6baa_0_188"/>
          <p:cNvSpPr txBox="1"/>
          <p:nvPr>
            <p:ph idx="1" type="subTitle"/>
          </p:nvPr>
        </p:nvSpPr>
        <p:spPr>
          <a:xfrm>
            <a:off x="517002" y="3766251"/>
            <a:ext cx="10595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g2cea29c6baa_0_188"/>
          <p:cNvSpPr txBox="1"/>
          <p:nvPr>
            <p:ph idx="2" type="body"/>
          </p:nvPr>
        </p:nvSpPr>
        <p:spPr>
          <a:xfrm>
            <a:off x="516204" y="2875905"/>
            <a:ext cx="10596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i="1" sz="1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g2cea29c6baa_0_188"/>
          <p:cNvSpPr txBox="1"/>
          <p:nvPr>
            <p:ph idx="3" type="body"/>
          </p:nvPr>
        </p:nvSpPr>
        <p:spPr>
          <a:xfrm>
            <a:off x="516259" y="4572000"/>
            <a:ext cx="10596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None/>
              <a:defRPr i="0" sz="1500">
                <a:solidFill>
                  <a:srgbClr val="D8D8D8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2cea29c6baa_0_188"/>
          <p:cNvSpPr txBox="1"/>
          <p:nvPr>
            <p:ph idx="4" type="body"/>
          </p:nvPr>
        </p:nvSpPr>
        <p:spPr>
          <a:xfrm>
            <a:off x="516260" y="5372100"/>
            <a:ext cx="10596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6" name="Google Shape;96;g2cea29c6baa_0_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cea29c6baa_0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" showMasterSp="0">
  <p:cSld name="Outline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ea29c6baa_0_197"/>
          <p:cNvSpPr/>
          <p:nvPr/>
        </p:nvSpPr>
        <p:spPr>
          <a:xfrm flipH="1">
            <a:off x="5333999" y="0"/>
            <a:ext cx="6858000" cy="6858000"/>
          </a:xfrm>
          <a:prstGeom prst="rtTriangle">
            <a:avLst/>
          </a:prstGeom>
          <a:solidFill>
            <a:srgbClr val="0B396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00" name="Google Shape;100;g2cea29c6baa_0_197"/>
          <p:cNvSpPr txBox="1"/>
          <p:nvPr>
            <p:ph type="title"/>
          </p:nvPr>
        </p:nvSpPr>
        <p:spPr>
          <a:xfrm>
            <a:off x="914400" y="1154999"/>
            <a:ext cx="2754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cea29c6baa_0_197"/>
          <p:cNvSpPr txBox="1"/>
          <p:nvPr>
            <p:ph idx="1" type="body"/>
          </p:nvPr>
        </p:nvSpPr>
        <p:spPr>
          <a:xfrm>
            <a:off x="3797299" y="1154999"/>
            <a:ext cx="6969000" cy="4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SemiBold"/>
              <a:buAutoNum type="arabicPeriod"/>
              <a:defRPr b="1" sz="20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2" name="Google Shape;102;g2cea29c6baa_0_1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cea29c6baa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_List" showMasterSp="0">
  <p:cSld name="Appendix_List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ea29c6baa_0_203"/>
          <p:cNvSpPr/>
          <p:nvPr/>
        </p:nvSpPr>
        <p:spPr>
          <a:xfrm flipH="1">
            <a:off x="5333999" y="0"/>
            <a:ext cx="6858000" cy="6858000"/>
          </a:xfrm>
          <a:prstGeom prst="rtTriangle">
            <a:avLst/>
          </a:prstGeom>
          <a:solidFill>
            <a:srgbClr val="0B396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06" name="Google Shape;106;g2cea29c6baa_0_203"/>
          <p:cNvSpPr txBox="1"/>
          <p:nvPr>
            <p:ph type="title"/>
          </p:nvPr>
        </p:nvSpPr>
        <p:spPr>
          <a:xfrm>
            <a:off x="914400" y="1154999"/>
            <a:ext cx="2754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cea29c6baa_0_203"/>
          <p:cNvSpPr txBox="1"/>
          <p:nvPr>
            <p:ph idx="1" type="body"/>
          </p:nvPr>
        </p:nvSpPr>
        <p:spPr>
          <a:xfrm>
            <a:off x="3797299" y="1154999"/>
            <a:ext cx="6969000" cy="4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SemiBold"/>
              <a:buAutoNum type="alphaUcPeriod"/>
              <a:defRPr b="1" sz="20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8" name="Google Shape;108;g2cea29c6baa_0_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cea29c6baa_0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_Content">
  <p:cSld name="Appendix_Content"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ea29c6baa_0_209"/>
          <p:cNvSpPr txBox="1"/>
          <p:nvPr>
            <p:ph type="title"/>
          </p:nvPr>
        </p:nvSpPr>
        <p:spPr>
          <a:xfrm>
            <a:off x="2264400" y="180000"/>
            <a:ext cx="9568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 SemiBold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2cea29c6baa_0_209"/>
          <p:cNvSpPr txBox="1"/>
          <p:nvPr>
            <p:ph idx="1" type="body"/>
          </p:nvPr>
        </p:nvSpPr>
        <p:spPr>
          <a:xfrm>
            <a:off x="360000" y="925200"/>
            <a:ext cx="11473200" cy="5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b="1" sz="2400"/>
            </a:lvl1pPr>
            <a:lvl2pPr indent="-3683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  <a:defRPr sz="2200"/>
            </a:lvl2pPr>
            <a:lvl3pPr indent="-36195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Noto Sans Symbols"/>
              <a:buChar char="▪"/>
              <a:defRPr sz="2100"/>
            </a:lvl3pPr>
            <a:lvl4pPr indent="-34925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/>
            </a:lvl4pPr>
            <a:lvl5pPr indent="-3302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2cea29c6baa_0_209"/>
          <p:cNvSpPr txBox="1"/>
          <p:nvPr/>
        </p:nvSpPr>
        <p:spPr>
          <a:xfrm>
            <a:off x="310968" y="296745"/>
            <a:ext cx="13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Appendix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g2cea29c6baa_0_209"/>
          <p:cNvSpPr/>
          <p:nvPr/>
        </p:nvSpPr>
        <p:spPr>
          <a:xfrm>
            <a:off x="0" y="1955"/>
            <a:ext cx="12192000" cy="5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bg>
      <p:bgPr>
        <a:solidFill>
          <a:schemeClr val="accen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219aec308_0_187"/>
          <p:cNvSpPr/>
          <p:nvPr/>
        </p:nvSpPr>
        <p:spPr>
          <a:xfrm flipH="1">
            <a:off x="5333999" y="0"/>
            <a:ext cx="6858000" cy="6858000"/>
          </a:xfrm>
          <a:prstGeom prst="rtTriangle">
            <a:avLst/>
          </a:prstGeom>
          <a:solidFill>
            <a:srgbClr val="0B396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23" name="Google Shape;123;g2e219aec308_0_187"/>
          <p:cNvSpPr txBox="1"/>
          <p:nvPr>
            <p:ph type="ctrTitle"/>
          </p:nvPr>
        </p:nvSpPr>
        <p:spPr>
          <a:xfrm>
            <a:off x="517002" y="2128470"/>
            <a:ext cx="105951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 SemiBold"/>
              <a:buNone/>
              <a:defRPr b="1" sz="36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2e219aec308_0_187"/>
          <p:cNvSpPr txBox="1"/>
          <p:nvPr>
            <p:ph idx="1" type="subTitle"/>
          </p:nvPr>
        </p:nvSpPr>
        <p:spPr>
          <a:xfrm>
            <a:off x="517002" y="3766251"/>
            <a:ext cx="10595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g2e219aec308_0_187"/>
          <p:cNvSpPr txBox="1"/>
          <p:nvPr>
            <p:ph idx="2" type="body"/>
          </p:nvPr>
        </p:nvSpPr>
        <p:spPr>
          <a:xfrm>
            <a:off x="516259" y="1480769"/>
            <a:ext cx="10596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g2e219aec308_0_187"/>
          <p:cNvSpPr txBox="1"/>
          <p:nvPr>
            <p:ph idx="3" type="body"/>
          </p:nvPr>
        </p:nvSpPr>
        <p:spPr>
          <a:xfrm>
            <a:off x="516259" y="4572000"/>
            <a:ext cx="10596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None/>
              <a:defRPr i="0" sz="1500">
                <a:solidFill>
                  <a:srgbClr val="D8D8D8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g2e219aec308_0_187"/>
          <p:cNvSpPr txBox="1"/>
          <p:nvPr>
            <p:ph idx="4" type="body"/>
          </p:nvPr>
        </p:nvSpPr>
        <p:spPr>
          <a:xfrm>
            <a:off x="516260" y="5372100"/>
            <a:ext cx="10596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8" name="Google Shape;128;g2e219aec308_0_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e219aec308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219aec308_0_196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e219aec308_0_196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/totalPageNums</a:t>
            </a:r>
            <a:endParaRPr/>
          </a:p>
        </p:txBody>
      </p:sp>
      <p:sp>
        <p:nvSpPr>
          <p:cNvPr id="133" name="Google Shape;133;g2e219aec308_0_196"/>
          <p:cNvSpPr txBox="1"/>
          <p:nvPr>
            <p:ph idx="1" type="body"/>
          </p:nvPr>
        </p:nvSpPr>
        <p:spPr>
          <a:xfrm>
            <a:off x="360000" y="101346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🞈"/>
              <a:defRPr b="1" sz="2400"/>
            </a:lvl1pPr>
            <a:lvl2pPr indent="-3683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  <a:defRPr sz="2200"/>
            </a:lvl2pPr>
            <a:lvl3pPr indent="-36195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mo"/>
              <a:buChar char=""/>
              <a:defRPr sz="2100"/>
            </a:lvl3pPr>
            <a:lvl4pPr indent="-34925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/>
            </a:lvl4pPr>
            <a:lvl5pPr indent="-3302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g2e219aec308_0_196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x" showMasterSp="0">
  <p:cSld name="Thx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219aec308_0_201"/>
          <p:cNvSpPr/>
          <p:nvPr/>
        </p:nvSpPr>
        <p:spPr>
          <a:xfrm flipH="1">
            <a:off x="5333999" y="0"/>
            <a:ext cx="6858000" cy="6858000"/>
          </a:xfrm>
          <a:prstGeom prst="rtTriangle">
            <a:avLst/>
          </a:prstGeom>
          <a:solidFill>
            <a:srgbClr val="0B396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37" name="Google Shape;137;g2e219aec308_0_201"/>
          <p:cNvSpPr txBox="1"/>
          <p:nvPr>
            <p:ph type="ctrTitle"/>
          </p:nvPr>
        </p:nvSpPr>
        <p:spPr>
          <a:xfrm>
            <a:off x="517002" y="1646573"/>
            <a:ext cx="105951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 SemiBold"/>
              <a:buNone/>
              <a:defRPr b="1" sz="36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e219aec308_0_201"/>
          <p:cNvSpPr txBox="1"/>
          <p:nvPr>
            <p:ph idx="1" type="subTitle"/>
          </p:nvPr>
        </p:nvSpPr>
        <p:spPr>
          <a:xfrm>
            <a:off x="517002" y="3766251"/>
            <a:ext cx="10595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g2e219aec308_0_201"/>
          <p:cNvSpPr txBox="1"/>
          <p:nvPr>
            <p:ph idx="2" type="body"/>
          </p:nvPr>
        </p:nvSpPr>
        <p:spPr>
          <a:xfrm>
            <a:off x="516204" y="2875905"/>
            <a:ext cx="10596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i="1" sz="1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g2e219aec308_0_201"/>
          <p:cNvSpPr txBox="1"/>
          <p:nvPr>
            <p:ph idx="3" type="body"/>
          </p:nvPr>
        </p:nvSpPr>
        <p:spPr>
          <a:xfrm>
            <a:off x="516259" y="4572000"/>
            <a:ext cx="10596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None/>
              <a:defRPr i="0" sz="1500">
                <a:solidFill>
                  <a:srgbClr val="D8D8D8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g2e219aec308_0_201"/>
          <p:cNvSpPr txBox="1"/>
          <p:nvPr>
            <p:ph idx="4" type="body"/>
          </p:nvPr>
        </p:nvSpPr>
        <p:spPr>
          <a:xfrm>
            <a:off x="516260" y="5372100"/>
            <a:ext cx="10596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2" name="Google Shape;142;g2e219aec308_0_2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e219aec308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_List" showMasterSp="0">
  <p:cSld name="Appendix_List">
    <p:bg>
      <p:bgPr>
        <a:solidFill>
          <a:schemeClr val="accen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219aec308_0_210"/>
          <p:cNvSpPr/>
          <p:nvPr/>
        </p:nvSpPr>
        <p:spPr>
          <a:xfrm flipH="1">
            <a:off x="5333999" y="0"/>
            <a:ext cx="6858000" cy="6858000"/>
          </a:xfrm>
          <a:prstGeom prst="rtTriangle">
            <a:avLst/>
          </a:prstGeom>
          <a:solidFill>
            <a:srgbClr val="0B396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46" name="Google Shape;146;g2e219aec308_0_210"/>
          <p:cNvSpPr txBox="1"/>
          <p:nvPr>
            <p:ph type="title"/>
          </p:nvPr>
        </p:nvSpPr>
        <p:spPr>
          <a:xfrm>
            <a:off x="914400" y="1154999"/>
            <a:ext cx="2754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2e219aec308_0_210"/>
          <p:cNvSpPr txBox="1"/>
          <p:nvPr>
            <p:ph idx="1" type="body"/>
          </p:nvPr>
        </p:nvSpPr>
        <p:spPr>
          <a:xfrm>
            <a:off x="3797299" y="1154999"/>
            <a:ext cx="6969000" cy="4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SemiBold"/>
              <a:buAutoNum type="alphaUcPeriod"/>
              <a:defRPr b="1" sz="20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8" name="Google Shape;148;g2e219aec308_0_2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e219aec308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_Content">
  <p:cSld name="Appendix_Content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219aec308_0_216"/>
          <p:cNvSpPr txBox="1"/>
          <p:nvPr>
            <p:ph type="title"/>
          </p:nvPr>
        </p:nvSpPr>
        <p:spPr>
          <a:xfrm>
            <a:off x="2264400" y="180000"/>
            <a:ext cx="9568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 SemiBold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e219aec308_0_216"/>
          <p:cNvSpPr txBox="1"/>
          <p:nvPr>
            <p:ph idx="1" type="body"/>
          </p:nvPr>
        </p:nvSpPr>
        <p:spPr>
          <a:xfrm>
            <a:off x="360000" y="925200"/>
            <a:ext cx="11473200" cy="5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🞈"/>
              <a:defRPr b="1" sz="2400"/>
            </a:lvl1pPr>
            <a:lvl2pPr indent="-3683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  <a:defRPr sz="2200"/>
            </a:lvl2pPr>
            <a:lvl3pPr indent="-36195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mo"/>
              <a:buChar char=""/>
              <a:defRPr sz="2100"/>
            </a:lvl3pPr>
            <a:lvl4pPr indent="-34925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/>
            </a:lvl4pPr>
            <a:lvl5pPr indent="-3302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g2e219aec308_0_216"/>
          <p:cNvSpPr txBox="1"/>
          <p:nvPr/>
        </p:nvSpPr>
        <p:spPr>
          <a:xfrm>
            <a:off x="310968" y="296745"/>
            <a:ext cx="13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Appendix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g2e219aec308_0_216"/>
          <p:cNvSpPr/>
          <p:nvPr/>
        </p:nvSpPr>
        <p:spPr>
          <a:xfrm>
            <a:off x="0" y="1955"/>
            <a:ext cx="12192000" cy="5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bg>
      <p:bgPr>
        <a:solidFill>
          <a:schemeClr val="l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/>
          <p:nvPr>
            <p:ph type="title"/>
          </p:nvPr>
        </p:nvSpPr>
        <p:spPr>
          <a:xfrm>
            <a:off x="2263140" y="156556"/>
            <a:ext cx="957006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10996350" y="6346800"/>
            <a:ext cx="836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27" name="Google Shape;27;p13"/>
          <p:cNvSpPr txBox="1"/>
          <p:nvPr>
            <p:ph idx="1" type="body"/>
          </p:nvPr>
        </p:nvSpPr>
        <p:spPr>
          <a:xfrm>
            <a:off x="360000" y="1013460"/>
            <a:ext cx="11473200" cy="5164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🞈"/>
              <a:defRPr b="1" sz="2400"/>
            </a:lvl1pPr>
            <a:lvl2pPr indent="-3683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  <a:defRPr sz="2200"/>
            </a:lvl2pPr>
            <a:lvl3pPr indent="-3619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mo"/>
              <a:buChar char=""/>
              <a:defRPr sz="2100"/>
            </a:lvl3pPr>
            <a:lvl4pPr indent="-3492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/>
            </a:lvl4pPr>
            <a:lvl5pPr indent="-3302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2" type="body"/>
          </p:nvPr>
        </p:nvSpPr>
        <p:spPr>
          <a:xfrm>
            <a:off x="0" y="312420"/>
            <a:ext cx="1981200" cy="367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" showMasterSp="0">
  <p:cSld name="Outline"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219aec308_0_221"/>
          <p:cNvSpPr/>
          <p:nvPr/>
        </p:nvSpPr>
        <p:spPr>
          <a:xfrm flipH="1">
            <a:off x="5333999" y="0"/>
            <a:ext cx="6858000" cy="6858000"/>
          </a:xfrm>
          <a:prstGeom prst="rtTriangle">
            <a:avLst/>
          </a:prstGeom>
          <a:solidFill>
            <a:srgbClr val="0B396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57" name="Google Shape;157;g2e219aec308_0_221"/>
          <p:cNvSpPr txBox="1"/>
          <p:nvPr>
            <p:ph type="title"/>
          </p:nvPr>
        </p:nvSpPr>
        <p:spPr>
          <a:xfrm>
            <a:off x="914400" y="1154999"/>
            <a:ext cx="2754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2e219aec308_0_221"/>
          <p:cNvSpPr txBox="1"/>
          <p:nvPr>
            <p:ph idx="1" type="body"/>
          </p:nvPr>
        </p:nvSpPr>
        <p:spPr>
          <a:xfrm>
            <a:off x="3797299" y="1154999"/>
            <a:ext cx="6969000" cy="4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SemiBold"/>
              <a:buAutoNum type="arabicPeriod"/>
              <a:defRPr b="1" sz="20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9" name="Google Shape;159;g2e219aec308_0_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e219aec308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" showMasterSp="0">
  <p:cSld name="Section_Title">
    <p:bg>
      <p:bgPr>
        <a:solidFill>
          <a:schemeClr val="accen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219aec308_0_227"/>
          <p:cNvSpPr/>
          <p:nvPr/>
        </p:nvSpPr>
        <p:spPr>
          <a:xfrm flipH="1">
            <a:off x="5333999" y="0"/>
            <a:ext cx="6858000" cy="6858000"/>
          </a:xfrm>
          <a:prstGeom prst="rtTriangle">
            <a:avLst/>
          </a:prstGeom>
          <a:solidFill>
            <a:srgbClr val="0B396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63" name="Google Shape;163;g2e219aec308_0_227"/>
          <p:cNvSpPr txBox="1"/>
          <p:nvPr>
            <p:ph type="ctrTitle"/>
          </p:nvPr>
        </p:nvSpPr>
        <p:spPr>
          <a:xfrm>
            <a:off x="510919" y="3649980"/>
            <a:ext cx="105951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SemiBold"/>
              <a:buNone/>
              <a:defRPr b="1" sz="4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2e219aec308_0_227"/>
          <p:cNvSpPr txBox="1"/>
          <p:nvPr>
            <p:ph idx="1" type="subTitle"/>
          </p:nvPr>
        </p:nvSpPr>
        <p:spPr>
          <a:xfrm>
            <a:off x="707979" y="4580070"/>
            <a:ext cx="103974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g2e219aec308_0_227"/>
          <p:cNvSpPr txBox="1"/>
          <p:nvPr>
            <p:ph idx="2" type="body"/>
          </p:nvPr>
        </p:nvSpPr>
        <p:spPr>
          <a:xfrm>
            <a:off x="510176" y="2827336"/>
            <a:ext cx="10596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6" name="Google Shape;166;g2e219aec308_0_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e219aec308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x" showMasterSp="0">
  <p:cSld name="Thx">
    <p:bg>
      <p:bgPr>
        <a:solidFill>
          <a:schemeClr val="accen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/>
          <p:nvPr/>
        </p:nvSpPr>
        <p:spPr>
          <a:xfrm flipH="1">
            <a:off x="5334000" y="0"/>
            <a:ext cx="6857999" cy="6857999"/>
          </a:xfrm>
          <a:prstGeom prst="rtTriangle">
            <a:avLst/>
          </a:prstGeom>
          <a:solidFill>
            <a:srgbClr val="0B3960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1" name="Google Shape;31;p14"/>
          <p:cNvSpPr txBox="1"/>
          <p:nvPr>
            <p:ph type="ctrTitle"/>
          </p:nvPr>
        </p:nvSpPr>
        <p:spPr>
          <a:xfrm>
            <a:off x="517002" y="1646573"/>
            <a:ext cx="10595175" cy="11445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 SemiBold"/>
              <a:buNone/>
              <a:defRPr b="1" sz="36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" type="subTitle"/>
          </p:nvPr>
        </p:nvSpPr>
        <p:spPr>
          <a:xfrm>
            <a:off x="517002" y="3766251"/>
            <a:ext cx="10595175" cy="805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14"/>
          <p:cNvSpPr txBox="1"/>
          <p:nvPr>
            <p:ph idx="2" type="body"/>
          </p:nvPr>
        </p:nvSpPr>
        <p:spPr>
          <a:xfrm>
            <a:off x="516204" y="2875905"/>
            <a:ext cx="10595973" cy="601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i="1" sz="1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3" type="body"/>
          </p:nvPr>
        </p:nvSpPr>
        <p:spPr>
          <a:xfrm>
            <a:off x="516259" y="4572000"/>
            <a:ext cx="10595974" cy="660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None/>
              <a:defRPr i="0" sz="1500">
                <a:solidFill>
                  <a:srgbClr val="D8D8D8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4" type="body"/>
          </p:nvPr>
        </p:nvSpPr>
        <p:spPr>
          <a:xfrm>
            <a:off x="516260" y="5372100"/>
            <a:ext cx="10596562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6" name="Google Shape;3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_List" showMasterSp="0">
  <p:cSld name="Appendix_List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/>
          <p:nvPr/>
        </p:nvSpPr>
        <p:spPr>
          <a:xfrm flipH="1">
            <a:off x="5334000" y="0"/>
            <a:ext cx="6857999" cy="6857999"/>
          </a:xfrm>
          <a:prstGeom prst="rtTriangle">
            <a:avLst/>
          </a:prstGeom>
          <a:solidFill>
            <a:srgbClr val="0B3960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0" name="Google Shape;40;p15"/>
          <p:cNvSpPr txBox="1"/>
          <p:nvPr>
            <p:ph type="title"/>
          </p:nvPr>
        </p:nvSpPr>
        <p:spPr>
          <a:xfrm>
            <a:off x="914400" y="1154999"/>
            <a:ext cx="2754775" cy="572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" type="body"/>
          </p:nvPr>
        </p:nvSpPr>
        <p:spPr>
          <a:xfrm>
            <a:off x="3797299" y="1154999"/>
            <a:ext cx="6969024" cy="4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SemiBold"/>
              <a:buAutoNum type="alphaUcPeriod"/>
              <a:defRPr b="1"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2" name="Google Shape;4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_Content">
  <p:cSld name="Appendix_Conte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2264400" y="180000"/>
            <a:ext cx="9568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360000" y="925200"/>
            <a:ext cx="11473200" cy="5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🞈"/>
              <a:defRPr b="1" sz="2400"/>
            </a:lvl1pPr>
            <a:lvl2pPr indent="-3683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  <a:defRPr sz="2200"/>
            </a:lvl2pPr>
            <a:lvl3pPr indent="-3619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mo"/>
              <a:buChar char=""/>
              <a:defRPr sz="2100"/>
            </a:lvl3pPr>
            <a:lvl4pPr indent="-3492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/>
            </a:lvl4pPr>
            <a:lvl5pPr indent="-3302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6"/>
          <p:cNvSpPr txBox="1"/>
          <p:nvPr/>
        </p:nvSpPr>
        <p:spPr>
          <a:xfrm>
            <a:off x="310968" y="296745"/>
            <a:ext cx="13580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Appendix</a:t>
            </a:r>
            <a:endParaRPr b="1" i="0" sz="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Google Shape;48;p16"/>
          <p:cNvSpPr/>
          <p:nvPr/>
        </p:nvSpPr>
        <p:spPr>
          <a:xfrm>
            <a:off x="0" y="1955"/>
            <a:ext cx="12192000" cy="59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" showMasterSp="0">
  <p:cSld name="Outline">
    <p:bg>
      <p:bgPr>
        <a:solidFill>
          <a:schemeClr val="accen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/>
          <p:nvPr/>
        </p:nvSpPr>
        <p:spPr>
          <a:xfrm flipH="1">
            <a:off x="5334000" y="0"/>
            <a:ext cx="6857999" cy="6857999"/>
          </a:xfrm>
          <a:prstGeom prst="rtTriangle">
            <a:avLst/>
          </a:prstGeom>
          <a:solidFill>
            <a:srgbClr val="0B3960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1" name="Google Shape;51;p17"/>
          <p:cNvSpPr txBox="1"/>
          <p:nvPr>
            <p:ph type="title"/>
          </p:nvPr>
        </p:nvSpPr>
        <p:spPr>
          <a:xfrm>
            <a:off x="914400" y="1154999"/>
            <a:ext cx="2754775" cy="572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" type="body"/>
          </p:nvPr>
        </p:nvSpPr>
        <p:spPr>
          <a:xfrm>
            <a:off x="3797299" y="1154999"/>
            <a:ext cx="6969024" cy="4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SemiBold"/>
              <a:buAutoNum type="arabicPeriod"/>
              <a:defRPr b="1"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3" name="Google Shape;5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" showMasterSp="0">
  <p:cSld name="Section_Title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/>
          <p:nvPr/>
        </p:nvSpPr>
        <p:spPr>
          <a:xfrm flipH="1">
            <a:off x="5334000" y="0"/>
            <a:ext cx="6857999" cy="6857999"/>
          </a:xfrm>
          <a:prstGeom prst="rtTriangle">
            <a:avLst/>
          </a:prstGeom>
          <a:solidFill>
            <a:srgbClr val="0B3960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7" name="Google Shape;57;p18"/>
          <p:cNvSpPr txBox="1"/>
          <p:nvPr>
            <p:ph type="ctrTitle"/>
          </p:nvPr>
        </p:nvSpPr>
        <p:spPr>
          <a:xfrm>
            <a:off x="510919" y="3649980"/>
            <a:ext cx="10595175" cy="8422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SemiBold"/>
              <a:buNone/>
              <a:defRPr b="1" sz="4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subTitle"/>
          </p:nvPr>
        </p:nvSpPr>
        <p:spPr>
          <a:xfrm>
            <a:off x="707979" y="4580070"/>
            <a:ext cx="10397372" cy="1157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510176" y="2827336"/>
            <a:ext cx="10595973" cy="797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0" name="Google Shape;6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bg>
      <p:bgPr>
        <a:solidFill>
          <a:schemeClr val="accen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ea29c6baa_0_167"/>
          <p:cNvSpPr/>
          <p:nvPr/>
        </p:nvSpPr>
        <p:spPr>
          <a:xfrm flipH="1">
            <a:off x="5333999" y="0"/>
            <a:ext cx="6858000" cy="6858000"/>
          </a:xfrm>
          <a:prstGeom prst="rtTriangle">
            <a:avLst/>
          </a:prstGeom>
          <a:solidFill>
            <a:srgbClr val="0B396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70" name="Google Shape;70;g2cea29c6baa_0_167"/>
          <p:cNvSpPr txBox="1"/>
          <p:nvPr>
            <p:ph type="ctrTitle"/>
          </p:nvPr>
        </p:nvSpPr>
        <p:spPr>
          <a:xfrm>
            <a:off x="517002" y="2128470"/>
            <a:ext cx="105951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 SemiBold"/>
              <a:buNone/>
              <a:defRPr b="1" sz="36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cea29c6baa_0_167"/>
          <p:cNvSpPr txBox="1"/>
          <p:nvPr>
            <p:ph idx="1" type="subTitle"/>
          </p:nvPr>
        </p:nvSpPr>
        <p:spPr>
          <a:xfrm>
            <a:off x="517002" y="3766251"/>
            <a:ext cx="10595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g2cea29c6baa_0_167"/>
          <p:cNvSpPr txBox="1"/>
          <p:nvPr>
            <p:ph idx="2" type="body"/>
          </p:nvPr>
        </p:nvSpPr>
        <p:spPr>
          <a:xfrm>
            <a:off x="516259" y="1480769"/>
            <a:ext cx="10596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g2cea29c6baa_0_167"/>
          <p:cNvSpPr txBox="1"/>
          <p:nvPr>
            <p:ph idx="3" type="body"/>
          </p:nvPr>
        </p:nvSpPr>
        <p:spPr>
          <a:xfrm>
            <a:off x="516259" y="4572000"/>
            <a:ext cx="10596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None/>
              <a:defRPr i="0" sz="1500">
                <a:solidFill>
                  <a:srgbClr val="D8D8D8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g2cea29c6baa_0_167"/>
          <p:cNvSpPr txBox="1"/>
          <p:nvPr>
            <p:ph idx="4" type="body"/>
          </p:nvPr>
        </p:nvSpPr>
        <p:spPr>
          <a:xfrm>
            <a:off x="516260" y="5372100"/>
            <a:ext cx="10596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5" name="Google Shape;75;g2cea29c6baa_0_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cea29c6baa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" showMasterSp="0">
  <p:cSld name="Section_Title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ea29c6baa_0_176"/>
          <p:cNvSpPr/>
          <p:nvPr/>
        </p:nvSpPr>
        <p:spPr>
          <a:xfrm flipH="1">
            <a:off x="5333999" y="0"/>
            <a:ext cx="6858000" cy="6858000"/>
          </a:xfrm>
          <a:prstGeom prst="rtTriangle">
            <a:avLst/>
          </a:prstGeom>
          <a:solidFill>
            <a:srgbClr val="0B396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79" name="Google Shape;79;g2cea29c6baa_0_176"/>
          <p:cNvSpPr txBox="1"/>
          <p:nvPr>
            <p:ph type="ctrTitle"/>
          </p:nvPr>
        </p:nvSpPr>
        <p:spPr>
          <a:xfrm>
            <a:off x="510919" y="3649980"/>
            <a:ext cx="105951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SemiBold"/>
              <a:buNone/>
              <a:defRPr b="1" sz="4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2cea29c6baa_0_176"/>
          <p:cNvSpPr txBox="1"/>
          <p:nvPr>
            <p:ph idx="1" type="subTitle"/>
          </p:nvPr>
        </p:nvSpPr>
        <p:spPr>
          <a:xfrm>
            <a:off x="707979" y="4580070"/>
            <a:ext cx="103974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g2cea29c6baa_0_176"/>
          <p:cNvSpPr txBox="1"/>
          <p:nvPr>
            <p:ph idx="2" type="body"/>
          </p:nvPr>
        </p:nvSpPr>
        <p:spPr>
          <a:xfrm>
            <a:off x="510176" y="2827336"/>
            <a:ext cx="10596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2" name="Google Shape;82;g2cea29c6baa_0_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50" y="265242"/>
            <a:ext cx="1295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2cea29c6baa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091" y="265242"/>
            <a:ext cx="184555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6340" y="6354229"/>
            <a:ext cx="1790192" cy="3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>
            <p:ph type="title"/>
          </p:nvPr>
        </p:nvSpPr>
        <p:spPr>
          <a:xfrm>
            <a:off x="2263140" y="156556"/>
            <a:ext cx="957006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  <a:defRPr b="1" i="0" sz="3400" u="none" cap="none" strike="noStrike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" type="body"/>
          </p:nvPr>
        </p:nvSpPr>
        <p:spPr>
          <a:xfrm>
            <a:off x="360000" y="1031631"/>
            <a:ext cx="11473200" cy="5145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10998810" y="6346267"/>
            <a:ext cx="836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14" name="Google Shape;14;p11"/>
          <p:cNvSpPr/>
          <p:nvPr/>
        </p:nvSpPr>
        <p:spPr>
          <a:xfrm>
            <a:off x="-246185" y="315275"/>
            <a:ext cx="2379785" cy="365125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2cea29c6baa_0_1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6340" y="6354229"/>
            <a:ext cx="1790192" cy="3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2cea29c6baa_0_161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  <a:defRPr b="1" i="0" sz="3400" u="none" cap="none" strike="noStrike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g2cea29c6baa_0_161"/>
          <p:cNvSpPr txBox="1"/>
          <p:nvPr>
            <p:ph idx="1" type="body"/>
          </p:nvPr>
        </p:nvSpPr>
        <p:spPr>
          <a:xfrm>
            <a:off x="360000" y="1031631"/>
            <a:ext cx="11473200" cy="5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" name="Google Shape;66;g2cea29c6baa_0_161"/>
          <p:cNvSpPr txBox="1"/>
          <p:nvPr>
            <p:ph idx="12" type="sldNum"/>
          </p:nvPr>
        </p:nvSpPr>
        <p:spPr>
          <a:xfrm>
            <a:off x="10998810" y="6346267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/>
          </a:p>
        </p:txBody>
      </p:sp>
      <p:sp>
        <p:nvSpPr>
          <p:cNvPr id="67" name="Google Shape;67;g2cea29c6baa_0_161"/>
          <p:cNvSpPr/>
          <p:nvPr/>
        </p:nvSpPr>
        <p:spPr>
          <a:xfrm>
            <a:off x="-246185" y="315275"/>
            <a:ext cx="2379900" cy="365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e219aec308_0_18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6340" y="6354229"/>
            <a:ext cx="1790192" cy="3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e219aec308_0_181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  <a:defRPr b="1" i="0" sz="3400" u="none" cap="none" strike="noStrike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g2e219aec308_0_181"/>
          <p:cNvSpPr txBox="1"/>
          <p:nvPr>
            <p:ph idx="1" type="body"/>
          </p:nvPr>
        </p:nvSpPr>
        <p:spPr>
          <a:xfrm>
            <a:off x="360000" y="1031631"/>
            <a:ext cx="11473200" cy="5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g2e219aec308_0_181"/>
          <p:cNvSpPr txBox="1"/>
          <p:nvPr>
            <p:ph idx="12" type="sldNum"/>
          </p:nvPr>
        </p:nvSpPr>
        <p:spPr>
          <a:xfrm>
            <a:off x="10998810" y="6346267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0B396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/totalPageNums</a:t>
            </a:r>
            <a:endParaRPr/>
          </a:p>
        </p:txBody>
      </p:sp>
      <p:sp>
        <p:nvSpPr>
          <p:cNvPr id="120" name="Google Shape;120;g2e219aec308_0_181"/>
          <p:cNvSpPr/>
          <p:nvPr/>
        </p:nvSpPr>
        <p:spPr>
          <a:xfrm>
            <a:off x="-246185" y="315275"/>
            <a:ext cx="2379900" cy="365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47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47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9" Type="http://schemas.openxmlformats.org/officeDocument/2006/relationships/image" Target="../media/image41.png"/><Relationship Id="rId5" Type="http://schemas.openxmlformats.org/officeDocument/2006/relationships/image" Target="../media/image52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48.png"/><Relationship Id="rId8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59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"/>
          <p:cNvSpPr txBox="1"/>
          <p:nvPr>
            <p:ph type="ctrTitle"/>
          </p:nvPr>
        </p:nvSpPr>
        <p:spPr>
          <a:xfrm>
            <a:off x="517000" y="2491550"/>
            <a:ext cx="115542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/>
              <a:t>EPFLU: Efficient Peer-to-peer Federated Learning for Personalized User Models in Edge-Cloud Environments</a:t>
            </a:r>
            <a:endParaRPr sz="3400"/>
          </a:p>
        </p:txBody>
      </p:sp>
      <p:sp>
        <p:nvSpPr>
          <p:cNvPr id="173" name="Google Shape;173;p1"/>
          <p:cNvSpPr txBox="1"/>
          <p:nvPr>
            <p:ph idx="1" type="subTitle"/>
          </p:nvPr>
        </p:nvSpPr>
        <p:spPr>
          <a:xfrm>
            <a:off x="517000" y="3766249"/>
            <a:ext cx="105951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Presenter: </a:t>
            </a:r>
            <a:r>
              <a:rPr lang="en-US"/>
              <a:t>Xiangchi Song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X</a:t>
            </a:r>
            <a:r>
              <a:rPr lang="en-US"/>
              <a:t>iangchi Song</a:t>
            </a:r>
            <a:r>
              <a:rPr lang="en-US"/>
              <a:t>*, Zhaoyan Wang, Kyeongdeok Baek, and In-Young Ko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{xcsong, zhaoyan123, kyeongdeok.baek, iko}</a:t>
            </a:r>
            <a:r>
              <a:rPr lang="en-US"/>
              <a:t>@kaist.ac.kr</a:t>
            </a:r>
            <a:endParaRPr/>
          </a:p>
        </p:txBody>
      </p:sp>
      <p:sp>
        <p:nvSpPr>
          <p:cNvPr id="174" name="Google Shape;174;p1"/>
          <p:cNvSpPr txBox="1"/>
          <p:nvPr>
            <p:ph idx="2" type="body"/>
          </p:nvPr>
        </p:nvSpPr>
        <p:spPr>
          <a:xfrm>
            <a:off x="516571" y="1481444"/>
            <a:ext cx="10596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BECS 2024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Tampere, Finland  17-20 June 2024</a:t>
            </a:r>
            <a:r>
              <a:rPr lang="en-US"/>
              <a:t> </a:t>
            </a:r>
            <a:endParaRPr/>
          </a:p>
        </p:txBody>
      </p:sp>
      <p:sp>
        <p:nvSpPr>
          <p:cNvPr id="175" name="Google Shape;175;p1"/>
          <p:cNvSpPr txBox="1"/>
          <p:nvPr>
            <p:ph idx="3" type="body"/>
          </p:nvPr>
        </p:nvSpPr>
        <p:spPr>
          <a:xfrm>
            <a:off x="516259" y="5181600"/>
            <a:ext cx="10596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None/>
            </a:pPr>
            <a:r>
              <a:rPr lang="en-US"/>
              <a:t>Web Engineering and Service Computing Lab, Korea Advanced Institute of Science and Technology (KAIST)</a:t>
            </a:r>
            <a:endParaRPr/>
          </a:p>
        </p:txBody>
      </p:sp>
      <p:sp>
        <p:nvSpPr>
          <p:cNvPr id="176" name="Google Shape;176;p1"/>
          <p:cNvSpPr txBox="1"/>
          <p:nvPr>
            <p:ph idx="4" type="body"/>
          </p:nvPr>
        </p:nvSpPr>
        <p:spPr>
          <a:xfrm>
            <a:off x="516260" y="5676900"/>
            <a:ext cx="10596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2024. 06. 17</a:t>
            </a:r>
            <a:endParaRPr/>
          </a:p>
        </p:txBody>
      </p:sp>
      <p:pic>
        <p:nvPicPr>
          <p:cNvPr descr="https://becs.kaist.ac.kr/iwbecs2023/images/logo.png" id="177" name="Google Shape;17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3340" y="5857527"/>
            <a:ext cx="1000476" cy="75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0446" y="5488496"/>
            <a:ext cx="1412900" cy="11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ea29c6baa_0_124"/>
          <p:cNvSpPr txBox="1"/>
          <p:nvPr>
            <p:ph type="ctrTitle"/>
          </p:nvPr>
        </p:nvSpPr>
        <p:spPr>
          <a:xfrm>
            <a:off x="510919" y="3649980"/>
            <a:ext cx="105951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SemiBold"/>
              <a:buNone/>
            </a:pPr>
            <a:r>
              <a:rPr lang="en-US"/>
              <a:t>Related Works</a:t>
            </a:r>
            <a:endParaRPr/>
          </a:p>
        </p:txBody>
      </p:sp>
      <p:sp>
        <p:nvSpPr>
          <p:cNvPr id="277" name="Google Shape;277;g2cea29c6baa_0_124"/>
          <p:cNvSpPr txBox="1"/>
          <p:nvPr>
            <p:ph idx="1" type="subTitle"/>
          </p:nvPr>
        </p:nvSpPr>
        <p:spPr>
          <a:xfrm>
            <a:off x="707979" y="4580070"/>
            <a:ext cx="103974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78" name="Google Shape;278;g2cea29c6baa_0_124"/>
          <p:cNvSpPr txBox="1"/>
          <p:nvPr>
            <p:ph idx="2" type="body"/>
          </p:nvPr>
        </p:nvSpPr>
        <p:spPr>
          <a:xfrm>
            <a:off x="510176" y="2827336"/>
            <a:ext cx="10596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219aec308_0_244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R</a:t>
            </a:r>
            <a:r>
              <a:rPr lang="en-US"/>
              <a:t>elated Works &amp; Baselines</a:t>
            </a:r>
            <a:endParaRPr/>
          </a:p>
        </p:txBody>
      </p:sp>
      <p:sp>
        <p:nvSpPr>
          <p:cNvPr id="284" name="Google Shape;284;g2e219aec308_0_244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/>
          </a:p>
        </p:txBody>
      </p:sp>
      <p:sp>
        <p:nvSpPr>
          <p:cNvPr id="285" name="Google Shape;285;g2e219aec308_0_244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Related Work</a:t>
            </a:r>
            <a:endParaRPr/>
          </a:p>
        </p:txBody>
      </p:sp>
      <p:graphicFrame>
        <p:nvGraphicFramePr>
          <p:cNvPr id="286" name="Google Shape;286;g2e219aec308_0_244"/>
          <p:cNvGraphicFramePr/>
          <p:nvPr/>
        </p:nvGraphicFramePr>
        <p:xfrm>
          <a:off x="939800" y="103533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{BCCEBA43-C90B-4A07-968F-44F70D2A1610}</a:tableStyleId>
              </a:tblPr>
              <a:tblGrid>
                <a:gridCol w="1765300"/>
                <a:gridCol w="1701800"/>
                <a:gridCol w="1803400"/>
                <a:gridCol w="2324100"/>
                <a:gridCol w="2717800"/>
              </a:tblGrid>
              <a:tr h="535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Method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Venue/Year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Collaboration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Scheme</a:t>
                      </a:r>
                      <a:endParaRPr sz="1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Personalization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Description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89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FedAvg</a:t>
                      </a:r>
                      <a:r>
                        <a:rPr baseline="30000" lang="en-US" sz="1600"/>
                        <a:t>[1]</a:t>
                      </a:r>
                      <a:endParaRPr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PMLR/2017</a:t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Vertical-FL</a:t>
                      </a:r>
                      <a:endParaRPr b="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❌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[Baseline]</a:t>
                      </a:r>
                      <a:endParaRPr sz="1600"/>
                    </a:p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Random sampling, global aggregation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90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FedAdam</a:t>
                      </a:r>
                      <a:r>
                        <a:rPr baseline="30000" lang="en-US" sz="1600"/>
                        <a:t>[8][11]</a:t>
                      </a:r>
                      <a:endParaRPr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TPDS/2021</a:t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Vertical-Adaptive Federated Optimization</a:t>
                      </a:r>
                      <a:endParaRPr b="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Private parameter personalization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[SOTA]</a:t>
                      </a:r>
                      <a:endParaRPr sz="1600"/>
                    </a:p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/>
                        <a:t>Random sampling, </a:t>
                      </a:r>
                      <a:r>
                        <a:rPr b="1" lang="en-US" sz="1600"/>
                        <a:t>consensus</a:t>
                      </a:r>
                      <a:r>
                        <a:rPr lang="en-US" sz="1600"/>
                        <a:t> global aggregation</a:t>
                      </a:r>
                      <a:endParaRPr sz="1600"/>
                    </a:p>
                  </a:txBody>
                  <a:tcPr marT="0" marB="0" marR="0" marL="0" anchor="ctr"/>
                </a:tc>
              </a:tr>
              <a:tr h="8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CE-FedAvg</a:t>
                      </a:r>
                      <a:r>
                        <a:rPr baseline="30000" lang="en-US" sz="1600"/>
                        <a:t>[6]</a:t>
                      </a:r>
                      <a:endParaRPr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IoT Journal/2019</a:t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Vertical-FL</a:t>
                      </a:r>
                      <a:endParaRPr b="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❌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Reduce vertical communication cost by compressing the model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94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PPT</a:t>
                      </a:r>
                      <a:r>
                        <a:rPr baseline="30000" lang="en-US" sz="1600"/>
                        <a:t>[7]</a:t>
                      </a:r>
                      <a:endParaRPr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/>
                        <a:t>Computers &amp; Security/2023</a:t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Horizontal-P2PFL</a:t>
                      </a:r>
                      <a:endParaRPr b="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❌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/>
                        <a:t>[Baseline]</a:t>
                      </a:r>
                      <a:endParaRPr sz="1600"/>
                    </a:p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Cumulative aggregation of </a:t>
                      </a:r>
                      <a:r>
                        <a:rPr b="1" lang="en-US" sz="1600"/>
                        <a:t>temporary</a:t>
                      </a:r>
                      <a:r>
                        <a:rPr lang="en-US" sz="1600"/>
                        <a:t> models</a:t>
                      </a:r>
                      <a:endParaRPr b="1"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sp>
        <p:nvSpPr>
          <p:cNvPr id="287" name="Google Shape;287;g2e219aec308_0_244"/>
          <p:cNvSpPr/>
          <p:nvPr/>
        </p:nvSpPr>
        <p:spPr>
          <a:xfrm>
            <a:off x="2263139" y="6375261"/>
            <a:ext cx="90327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[6] Mills J, Hu J, Min G. Communication-efficient federated learning for wireless edge intelligence in IoT[J]. IEEE Internet of Things Journal, 2019, 7(7): 5986-5994.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[7] Chen Q, Wang Z, Zhang W, et al. PPT: A privacy-preserving global model training protocol for federated learning in P2P networks[J]. Computers &amp; Security, 2023, 124: 102966.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[8] Mills, J., Hu, J., Min, G.: Multi-task federated learning for personalised deep neural networks in edge computing. IEEE Transactions on Parallel and Distributed Systems 33(3), 630–641 (2021).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[11] Reddi, S., Charles, Z., Zaheer, M., Garrett, Z., Rush, K., Koneˇcn ́y, J., Kumar, S., McMahan, H.: Adaptive federated optimization. arXiv: Learning,arXiv: Learning (Feb 2020)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" name="Google Shape;288;g2e219aec308_0_244"/>
          <p:cNvSpPr txBox="1"/>
          <p:nvPr/>
        </p:nvSpPr>
        <p:spPr>
          <a:xfrm>
            <a:off x="939800" y="5285275"/>
            <a:ext cx="8822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Consensus: Common information about models and data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2000"/>
              <a:buFont typeface="Raleway"/>
              <a:buChar char="○"/>
            </a:pPr>
            <a:r>
              <a:rPr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Temporary: Intermediate model during aggregation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ea29c6baa_0_131"/>
          <p:cNvSpPr txBox="1"/>
          <p:nvPr>
            <p:ph type="ctrTitle"/>
          </p:nvPr>
        </p:nvSpPr>
        <p:spPr>
          <a:xfrm>
            <a:off x="510919" y="3649980"/>
            <a:ext cx="105951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SemiBold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295" name="Google Shape;295;g2cea29c6baa_0_131"/>
          <p:cNvSpPr txBox="1"/>
          <p:nvPr>
            <p:ph idx="1" type="subTitle"/>
          </p:nvPr>
        </p:nvSpPr>
        <p:spPr>
          <a:xfrm>
            <a:off x="707979" y="4580070"/>
            <a:ext cx="103974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96" name="Google Shape;296;g2cea29c6baa_0_131"/>
          <p:cNvSpPr txBox="1"/>
          <p:nvPr>
            <p:ph idx="2" type="body"/>
          </p:nvPr>
        </p:nvSpPr>
        <p:spPr>
          <a:xfrm>
            <a:off x="510176" y="2827336"/>
            <a:ext cx="10596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f1b013cc6_0_27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S</a:t>
            </a:r>
            <a:r>
              <a:rPr lang="en-US"/>
              <a:t>ystem Design</a:t>
            </a:r>
            <a:endParaRPr/>
          </a:p>
        </p:txBody>
      </p:sp>
      <p:sp>
        <p:nvSpPr>
          <p:cNvPr id="302" name="Google Shape;302;g26f1b013cc6_0_27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303" name="Google Shape;303;g26f1b013cc6_0_27"/>
          <p:cNvSpPr txBox="1"/>
          <p:nvPr>
            <p:ph idx="1" type="body"/>
          </p:nvPr>
        </p:nvSpPr>
        <p:spPr>
          <a:xfrm>
            <a:off x="309875" y="820925"/>
            <a:ext cx="7072800" cy="6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Our method: </a:t>
            </a:r>
            <a:r>
              <a:rPr b="0" lang="en-US"/>
              <a:t>EPFLU [Efficient Peer-to-peer Federated Learning for Users]</a:t>
            </a:r>
            <a:endParaRPr b="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6f1b013cc6_0_27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</a:t>
            </a:r>
            <a:r>
              <a:rPr lang="en-US"/>
              <a:t>pproach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361f533ac_0_64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System Design</a:t>
            </a:r>
            <a:endParaRPr/>
          </a:p>
        </p:txBody>
      </p:sp>
      <p:sp>
        <p:nvSpPr>
          <p:cNvPr id="310" name="Google Shape;310;g2e361f533ac_0_64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311" name="Google Shape;311;g2e361f533ac_0_64"/>
          <p:cNvSpPr txBox="1"/>
          <p:nvPr>
            <p:ph idx="1" type="body"/>
          </p:nvPr>
        </p:nvSpPr>
        <p:spPr>
          <a:xfrm>
            <a:off x="309875" y="820925"/>
            <a:ext cx="7072800" cy="6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Our method: </a:t>
            </a:r>
            <a:r>
              <a:rPr b="0" lang="en-US"/>
              <a:t>EPFLU [Efficient Peer-to-peer Federated Learning for Users]</a:t>
            </a:r>
            <a:endParaRPr b="0"/>
          </a:p>
          <a:p>
            <a:pPr indent="0" lvl="0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30399" lvl="0" marL="2303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EPFLU: A P2PFL approach that considers performance enhancement from the user perspective</a:t>
            </a:r>
            <a:endParaRPr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Transition traditional vertical FL to horizontal P2P structure</a:t>
            </a:r>
            <a:endParaRPr/>
          </a:p>
          <a:p>
            <a:pPr indent="-3619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Alleviate cloud-edge communication pressure</a:t>
            </a:r>
            <a:endParaRPr/>
          </a:p>
          <a:p>
            <a:pPr indent="-3619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Reduce communication latency and cost</a:t>
            </a:r>
            <a:endParaRPr/>
          </a:p>
        </p:txBody>
      </p:sp>
      <p:sp>
        <p:nvSpPr>
          <p:cNvPr id="312" name="Google Shape;312;g2e361f533ac_0_64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313" name="Google Shape;313;g2e361f533ac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125" y="286575"/>
            <a:ext cx="3186575" cy="31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361f533ac_0_73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System Design</a:t>
            </a:r>
            <a:endParaRPr/>
          </a:p>
        </p:txBody>
      </p:sp>
      <p:sp>
        <p:nvSpPr>
          <p:cNvPr id="319" name="Google Shape;319;g2e361f533ac_0_73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320" name="Google Shape;320;g2e361f533ac_0_73"/>
          <p:cNvSpPr txBox="1"/>
          <p:nvPr>
            <p:ph idx="1" type="body"/>
          </p:nvPr>
        </p:nvSpPr>
        <p:spPr>
          <a:xfrm>
            <a:off x="309875" y="820925"/>
            <a:ext cx="7072800" cy="6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Our method: </a:t>
            </a:r>
            <a:r>
              <a:rPr b="0" lang="en-US"/>
              <a:t>EPFLU [Efficient Peer-to-peer Federated Learning for Users]</a:t>
            </a:r>
            <a:endParaRPr b="0"/>
          </a:p>
          <a:p>
            <a:pPr indent="0" lvl="0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30399" lvl="0" marL="2303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EPFLU: A P2PFL approach that considers performance enhancement from the user perspective</a:t>
            </a:r>
            <a:endParaRPr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Consensus information aggregation and private information supplement</a:t>
            </a:r>
            <a:endParaRPr/>
          </a:p>
          <a:p>
            <a:pPr indent="-3619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Personalize user models to reduce the impact of global models</a:t>
            </a:r>
            <a:endParaRPr/>
          </a:p>
        </p:txBody>
      </p:sp>
      <p:sp>
        <p:nvSpPr>
          <p:cNvPr id="321" name="Google Shape;321;g2e361f533ac_0_73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322" name="Google Shape;322;g2e361f533ac_0_7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68125" y="286575"/>
            <a:ext cx="3186575" cy="31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e361f533ac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071" y="2310027"/>
            <a:ext cx="4737975" cy="409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361f533ac_0_82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System Design</a:t>
            </a:r>
            <a:endParaRPr/>
          </a:p>
        </p:txBody>
      </p:sp>
      <p:sp>
        <p:nvSpPr>
          <p:cNvPr id="329" name="Google Shape;329;g2e361f533ac_0_82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330" name="Google Shape;330;g2e361f533ac_0_82"/>
          <p:cNvSpPr txBox="1"/>
          <p:nvPr>
            <p:ph idx="1" type="body"/>
          </p:nvPr>
        </p:nvSpPr>
        <p:spPr>
          <a:xfrm>
            <a:off x="309875" y="820925"/>
            <a:ext cx="11403300" cy="6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EPFLU: A P2PFL approach that considers performance enhancement from the user perspective</a:t>
            </a:r>
            <a:endParaRPr/>
          </a:p>
        </p:txBody>
      </p:sp>
      <p:sp>
        <p:nvSpPr>
          <p:cNvPr id="331" name="Google Shape;331;g2e361f533ac_0_82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332" name="Google Shape;332;g2e361f533ac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938" y="1625025"/>
            <a:ext cx="9978125" cy="45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361f533ac_0_23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Cloud Function Partition</a:t>
            </a:r>
            <a:endParaRPr/>
          </a:p>
        </p:txBody>
      </p:sp>
      <p:sp>
        <p:nvSpPr>
          <p:cNvPr id="338" name="Google Shape;338;g2e361f533ac_0_23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339" name="Google Shape;339;g2e361f533ac_0_23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340" name="Google Shape;340;g2e361f533ac_0_23"/>
          <p:cNvSpPr txBox="1"/>
          <p:nvPr/>
        </p:nvSpPr>
        <p:spPr>
          <a:xfrm>
            <a:off x="360000" y="101346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400"/>
              <a:buFont typeface="Noto Sans Symbols"/>
              <a:buChar char="●"/>
            </a:pPr>
            <a:r>
              <a:rPr b="1"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Cloud Function Partition in EPFLU-P2PFL Framework</a:t>
            </a:r>
            <a:endParaRPr sz="21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1" name="Google Shape;341;g2e361f533ac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275" y="1963400"/>
            <a:ext cx="8558477" cy="489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ea29c6baa_0_361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</a:t>
            </a:r>
            <a:r>
              <a:rPr lang="en-US"/>
              <a:t>loud Function Partition</a:t>
            </a:r>
            <a:endParaRPr/>
          </a:p>
        </p:txBody>
      </p:sp>
      <p:sp>
        <p:nvSpPr>
          <p:cNvPr id="347" name="Google Shape;347;g2cea29c6baa_0_361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348" name="Google Shape;348;g2cea29c6baa_0_361"/>
          <p:cNvSpPr txBox="1"/>
          <p:nvPr>
            <p:ph idx="1" type="body"/>
          </p:nvPr>
        </p:nvSpPr>
        <p:spPr>
          <a:xfrm>
            <a:off x="360000" y="101346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Basic FL：Aggregator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Global Aggregation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Global Model Storage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cea29c6baa_0_361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350" name="Google Shape;350;g2cea29c6baa_0_36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268275" y="1963400"/>
            <a:ext cx="8558477" cy="48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cea29c6baa_0_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902" y="4014916"/>
            <a:ext cx="2804647" cy="24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ea29c6baa_0_376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Cloud Function Partition</a:t>
            </a:r>
            <a:endParaRPr/>
          </a:p>
        </p:txBody>
      </p:sp>
      <p:sp>
        <p:nvSpPr>
          <p:cNvPr id="357" name="Google Shape;357;g2cea29c6baa_0_376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358" name="Google Shape;358;g2cea29c6baa_0_376"/>
          <p:cNvSpPr txBox="1"/>
          <p:nvPr>
            <p:ph idx="1" type="body"/>
          </p:nvPr>
        </p:nvSpPr>
        <p:spPr>
          <a:xfrm>
            <a:off x="-21000" y="101346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EPFLU-P2PFL</a:t>
            </a:r>
            <a:r>
              <a:rPr lang="en-US"/>
              <a:t>：C</a:t>
            </a:r>
            <a:r>
              <a:rPr lang="en-US"/>
              <a:t>oordinator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T</a:t>
            </a:r>
            <a:r>
              <a:rPr lang="en-US"/>
              <a:t>opology Info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Distance Matrix Based on Clients’ distance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Pre-define Strategy for Aggregation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Sampling Record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cea29c6baa_0_376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360" name="Google Shape;360;g2cea29c6baa_0_37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268275" y="1963400"/>
            <a:ext cx="8558477" cy="48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cea29c6baa_0_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539" y="4014916"/>
            <a:ext cx="4068323" cy="248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cea29c6baa_0_376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4159902" y="4014916"/>
            <a:ext cx="2804647" cy="24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ea29c6baa_0_117"/>
          <p:cNvSpPr txBox="1"/>
          <p:nvPr>
            <p:ph type="ctrTitle"/>
          </p:nvPr>
        </p:nvSpPr>
        <p:spPr>
          <a:xfrm>
            <a:off x="510919" y="3649980"/>
            <a:ext cx="105951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SemiBold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85" name="Google Shape;185;g2cea29c6baa_0_117"/>
          <p:cNvSpPr txBox="1"/>
          <p:nvPr>
            <p:ph idx="1" type="subTitle"/>
          </p:nvPr>
        </p:nvSpPr>
        <p:spPr>
          <a:xfrm>
            <a:off x="707979" y="4580070"/>
            <a:ext cx="103974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6" name="Google Shape;186;g2cea29c6baa_0_117"/>
          <p:cNvSpPr txBox="1"/>
          <p:nvPr>
            <p:ph idx="2" type="body"/>
          </p:nvPr>
        </p:nvSpPr>
        <p:spPr>
          <a:xfrm>
            <a:off x="510176" y="2827336"/>
            <a:ext cx="10596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361f533ac_0_48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Cloud Function Partition</a:t>
            </a:r>
            <a:endParaRPr/>
          </a:p>
        </p:txBody>
      </p:sp>
      <p:sp>
        <p:nvSpPr>
          <p:cNvPr id="368" name="Google Shape;368;g2e361f533ac_0_48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369" name="Google Shape;369;g2e361f533ac_0_48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370" name="Google Shape;370;g2e361f533ac_0_48"/>
          <p:cNvSpPr txBox="1"/>
          <p:nvPr/>
        </p:nvSpPr>
        <p:spPr>
          <a:xfrm>
            <a:off x="360000" y="101346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400"/>
              <a:buFont typeface="Noto Sans Symbols"/>
              <a:buChar char="●"/>
            </a:pPr>
            <a:r>
              <a:rPr b="1"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Cloud Function Partition in EPFLU-P2PFL Framework</a:t>
            </a:r>
            <a:endParaRPr b="1"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400"/>
              <a:buFont typeface="Raleway"/>
              <a:buChar char="○"/>
            </a:pPr>
            <a:r>
              <a:rPr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coordinator is </a:t>
            </a:r>
            <a:r>
              <a:rPr b="1"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only responsible</a:t>
            </a:r>
            <a:r>
              <a:rPr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for recording and global control，does not have any calculation or aggregation functions.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1" name="Google Shape;371;g2e361f533ac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275" y="1963400"/>
            <a:ext cx="8558477" cy="48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e361f533ac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539" y="4014916"/>
            <a:ext cx="4068323" cy="248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e361f533ac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902" y="4014916"/>
            <a:ext cx="2804647" cy="24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361f533ac_0_92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System Design</a:t>
            </a:r>
            <a:endParaRPr/>
          </a:p>
        </p:txBody>
      </p:sp>
      <p:sp>
        <p:nvSpPr>
          <p:cNvPr id="379" name="Google Shape;379;g2e361f533ac_0_92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380" name="Google Shape;380;g2e361f533ac_0_92"/>
          <p:cNvSpPr txBox="1"/>
          <p:nvPr>
            <p:ph idx="1" type="body"/>
          </p:nvPr>
        </p:nvSpPr>
        <p:spPr>
          <a:xfrm>
            <a:off x="309875" y="820925"/>
            <a:ext cx="11363100" cy="6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EPFLU: A P2PFL approach that considers performance enhancement from the user perspective</a:t>
            </a:r>
            <a:endParaRPr/>
          </a:p>
        </p:txBody>
      </p:sp>
      <p:sp>
        <p:nvSpPr>
          <p:cNvPr id="381" name="Google Shape;381;g2e361f533ac_0_92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382" name="Google Shape;382;g2e361f533ac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88" y="2033000"/>
            <a:ext cx="10912076" cy="38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44de8316b_0_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Edge-side P2P Structure</a:t>
            </a:r>
            <a:endParaRPr/>
          </a:p>
        </p:txBody>
      </p:sp>
      <p:sp>
        <p:nvSpPr>
          <p:cNvPr id="388" name="Google Shape;388;g2e44de8316b_0_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389" name="Google Shape;389;g2e44de8316b_0_0"/>
          <p:cNvSpPr txBox="1"/>
          <p:nvPr>
            <p:ph idx="1" type="body"/>
          </p:nvPr>
        </p:nvSpPr>
        <p:spPr>
          <a:xfrm>
            <a:off x="359400" y="84691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Sampled Client Aggregation &amp; Personalization Process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framework is divided into sampled and unsampled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e44de8316b_0_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391" name="Google Shape;391;g2e44de8316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313" y="2277300"/>
            <a:ext cx="83724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44de8316b_0_3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Edge-side P2P Structure</a:t>
            </a:r>
            <a:endParaRPr/>
          </a:p>
        </p:txBody>
      </p:sp>
      <p:sp>
        <p:nvSpPr>
          <p:cNvPr id="397" name="Google Shape;397;g2e44de8316b_0_3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398" name="Google Shape;398;g2e44de8316b_0_30"/>
          <p:cNvSpPr txBox="1"/>
          <p:nvPr>
            <p:ph idx="1" type="body"/>
          </p:nvPr>
        </p:nvSpPr>
        <p:spPr>
          <a:xfrm>
            <a:off x="359400" y="84691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Sampled Client Aggregation &amp; Personalization Process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CM - Consensus Model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TCM - Temporary aggregated Consensus Model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PM - Personalized Model</a:t>
            </a:r>
            <a:endParaRPr/>
          </a:p>
        </p:txBody>
      </p:sp>
      <p:sp>
        <p:nvSpPr>
          <p:cNvPr id="399" name="Google Shape;399;g2e44de8316b_0_3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400" name="Google Shape;400;g2e44de8316b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313" y="2277300"/>
            <a:ext cx="83724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e44de8316b_0_4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Edge-side P2P Structure</a:t>
            </a:r>
            <a:endParaRPr/>
          </a:p>
        </p:txBody>
      </p:sp>
      <p:sp>
        <p:nvSpPr>
          <p:cNvPr id="406" name="Google Shape;406;g2e44de8316b_0_4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407" name="Google Shape;407;g2e44de8316b_0_40"/>
          <p:cNvSpPr txBox="1"/>
          <p:nvPr>
            <p:ph idx="1" type="body"/>
          </p:nvPr>
        </p:nvSpPr>
        <p:spPr>
          <a:xfrm>
            <a:off x="359400" y="84691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Sampled Client Aggregation &amp; Personalization Process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clients use their own private dataset for training.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P</a:t>
            </a:r>
            <a:r>
              <a:rPr lang="en-US"/>
              <a:t>rivate parameters and consensus models for participating clients are ready.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e44de8316b_0_4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409" name="Google Shape;409;g2e44de8316b_0_40"/>
          <p:cNvSpPr txBox="1"/>
          <p:nvPr/>
        </p:nvSpPr>
        <p:spPr>
          <a:xfrm>
            <a:off x="9583900" y="3236425"/>
            <a:ext cx="2399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CM - Consensus Model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TCM - Temporary aggregated Consensus Model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PM - Personalized Model</a:t>
            </a:r>
            <a:endParaRPr sz="900"/>
          </a:p>
        </p:txBody>
      </p:sp>
      <p:pic>
        <p:nvPicPr>
          <p:cNvPr id="410" name="Google Shape;410;g2e44de8316b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313" y="2277300"/>
            <a:ext cx="8372475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e44de8316b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150" y="3064050"/>
            <a:ext cx="82486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e44de8316b_0_67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Edge-side P2P Structure</a:t>
            </a:r>
            <a:endParaRPr/>
          </a:p>
        </p:txBody>
      </p:sp>
      <p:sp>
        <p:nvSpPr>
          <p:cNvPr id="417" name="Google Shape;417;g2e44de8316b_0_67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418" name="Google Shape;418;g2e44de8316b_0_67"/>
          <p:cNvSpPr txBox="1"/>
          <p:nvPr>
            <p:ph idx="1" type="body"/>
          </p:nvPr>
        </p:nvSpPr>
        <p:spPr>
          <a:xfrm>
            <a:off x="359400" y="84691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Sampled Client Aggregation &amp; Personalization Process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P</a:t>
            </a:r>
            <a:r>
              <a:rPr lang="en-US"/>
              <a:t>rivate parameter separation and consensus model aggregation.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model in the process is TCM, and the final model is Global CM.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e44de8316b_0_67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420" name="Google Shape;420;g2e44de8316b_0_67"/>
          <p:cNvSpPr txBox="1"/>
          <p:nvPr/>
        </p:nvSpPr>
        <p:spPr>
          <a:xfrm>
            <a:off x="9583900" y="3236425"/>
            <a:ext cx="2399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CM - Consensus Model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TCM - Temporary aggregated Consensus Model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PM - Personalized Model</a:t>
            </a:r>
            <a:endParaRPr sz="900"/>
          </a:p>
        </p:txBody>
      </p:sp>
      <p:pic>
        <p:nvPicPr>
          <p:cNvPr id="421" name="Google Shape;421;g2e44de8316b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13" y="3236413"/>
            <a:ext cx="530542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e44de8316b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150" y="3064050"/>
            <a:ext cx="82486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e44de8316b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313" y="2277300"/>
            <a:ext cx="83724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e44de8316b_0_84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Edge-side P2P Structure</a:t>
            </a:r>
            <a:endParaRPr/>
          </a:p>
        </p:txBody>
      </p:sp>
      <p:sp>
        <p:nvSpPr>
          <p:cNvPr id="429" name="Google Shape;429;g2e44de8316b_0_84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430" name="Google Shape;430;g2e44de8316b_0_84"/>
          <p:cNvSpPr txBox="1"/>
          <p:nvPr>
            <p:ph idx="1" type="body"/>
          </p:nvPr>
        </p:nvSpPr>
        <p:spPr>
          <a:xfrm>
            <a:off x="359400" y="84691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Sampled Client Aggregation &amp; Personalization Process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Global CM is transmitted back to the participating clients along the topology.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At this point, the global consensus model in the client has been unified.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e44de8316b_0_84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432" name="Google Shape;432;g2e44de8316b_0_84"/>
          <p:cNvSpPr txBox="1"/>
          <p:nvPr/>
        </p:nvSpPr>
        <p:spPr>
          <a:xfrm>
            <a:off x="9583900" y="3236425"/>
            <a:ext cx="2399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CM - Consensus Model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TCM - Temporary aggregated Consensus Model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PM - Personalized Model</a:t>
            </a:r>
            <a:endParaRPr sz="900"/>
          </a:p>
        </p:txBody>
      </p:sp>
      <p:pic>
        <p:nvPicPr>
          <p:cNvPr id="433" name="Google Shape;433;g2e44de8316b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13" y="3236413"/>
            <a:ext cx="530542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e44de8316b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150" y="3064050"/>
            <a:ext cx="82486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e44de8316b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313" y="2277300"/>
            <a:ext cx="8372475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e44de8316b_0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3150" y="4084150"/>
            <a:ext cx="5162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44de8316b_0_98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Edge-side P2P Structure</a:t>
            </a:r>
            <a:endParaRPr/>
          </a:p>
        </p:txBody>
      </p:sp>
      <p:sp>
        <p:nvSpPr>
          <p:cNvPr id="442" name="Google Shape;442;g2e44de8316b_0_98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443" name="Google Shape;443;g2e44de8316b_0_98"/>
          <p:cNvSpPr txBox="1"/>
          <p:nvPr>
            <p:ph idx="1" type="body"/>
          </p:nvPr>
        </p:nvSpPr>
        <p:spPr>
          <a:xfrm>
            <a:off x="359400" y="84691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Sampled Client Aggregation &amp; Personalization Process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Private parameters are integrated and the personalization process is completed.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e44de8316b_0_98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445" name="Google Shape;445;g2e44de8316b_0_98"/>
          <p:cNvSpPr txBox="1"/>
          <p:nvPr/>
        </p:nvSpPr>
        <p:spPr>
          <a:xfrm>
            <a:off x="9583900" y="3236425"/>
            <a:ext cx="2399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CM - Consensus Model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TCM - Temporary aggregated Consensus Model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PM - Personalized Model</a:t>
            </a:r>
            <a:endParaRPr sz="900"/>
          </a:p>
        </p:txBody>
      </p:sp>
      <p:pic>
        <p:nvPicPr>
          <p:cNvPr id="446" name="Google Shape;446;g2e44de8316b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13" y="3236413"/>
            <a:ext cx="530542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e44de8316b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150" y="3064050"/>
            <a:ext cx="82486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2e44de8316b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313" y="2277300"/>
            <a:ext cx="8372475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e44de8316b_0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3150" y="4084150"/>
            <a:ext cx="5162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e44de8316b_0_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1150" y="4758488"/>
            <a:ext cx="52578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44de8316b_0_1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Edge-side P2P Structure</a:t>
            </a:r>
            <a:endParaRPr/>
          </a:p>
        </p:txBody>
      </p:sp>
      <p:sp>
        <p:nvSpPr>
          <p:cNvPr id="456" name="Google Shape;456;g2e44de8316b_0_1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457" name="Google Shape;457;g2e44de8316b_0_10"/>
          <p:cNvSpPr txBox="1"/>
          <p:nvPr>
            <p:ph idx="1" type="body"/>
          </p:nvPr>
        </p:nvSpPr>
        <p:spPr>
          <a:xfrm>
            <a:off x="359400" y="1011585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Sampled Client Aggregation &amp; Personalization Process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A process of P2P cumulative aggregation and return coverage.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learnable parameters of the device are treated as private information and </a:t>
            </a:r>
            <a:r>
              <a:rPr b="1" lang="en-US"/>
              <a:t>do not participate</a:t>
            </a:r>
            <a:r>
              <a:rPr lang="en-US"/>
              <a:t> in aggregation</a:t>
            </a:r>
            <a:r>
              <a:rPr baseline="30000" lang="en-US"/>
              <a:t> [8][9]</a:t>
            </a:r>
            <a:r>
              <a:rPr lang="en-US"/>
              <a:t>.</a:t>
            </a:r>
            <a:endParaRPr/>
          </a:p>
        </p:txBody>
      </p:sp>
      <p:sp>
        <p:nvSpPr>
          <p:cNvPr id="458" name="Google Shape;458;g2e44de8316b_0_1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459" name="Google Shape;459;g2e44de8316b_0_10"/>
          <p:cNvSpPr txBox="1"/>
          <p:nvPr/>
        </p:nvSpPr>
        <p:spPr>
          <a:xfrm>
            <a:off x="9583900" y="3236425"/>
            <a:ext cx="2399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CM - Consensus Model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TCM - Temporary aggregated Consensus Model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PM - Personalized Model.</a:t>
            </a:r>
            <a:endParaRPr sz="900"/>
          </a:p>
        </p:txBody>
      </p:sp>
      <p:sp>
        <p:nvSpPr>
          <p:cNvPr id="460" name="Google Shape;460;g2e44de8316b_0_10"/>
          <p:cNvSpPr/>
          <p:nvPr/>
        </p:nvSpPr>
        <p:spPr>
          <a:xfrm>
            <a:off x="2263139" y="6451461"/>
            <a:ext cx="90327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</a:t>
            </a:r>
            <a:r>
              <a:rPr lang="en-U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  <a:r>
              <a:rPr b="0" i="0" lang="en-US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] </a:t>
            </a:r>
            <a:r>
              <a:rPr lang="en-U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Mudrakarta, P.K., Sandler, M., Zhmoginov, A., Howard, A.: K for the price of 1: Parameter-efficient multi-task and transfer learning. arXiv preprint arXiv:1810.10703 (2018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1" name="Google Shape;461;g2e44de8316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50" y="2626000"/>
            <a:ext cx="9189026" cy="320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cea29c6baa_0_444"/>
          <p:cNvSpPr txBox="1"/>
          <p:nvPr>
            <p:ph type="ctrTitle"/>
          </p:nvPr>
        </p:nvSpPr>
        <p:spPr>
          <a:xfrm>
            <a:off x="510919" y="3649980"/>
            <a:ext cx="105951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SemiBold"/>
              <a:buNone/>
            </a:pPr>
            <a:r>
              <a:rPr lang="en-US"/>
              <a:t>Experiment</a:t>
            </a:r>
            <a:endParaRPr/>
          </a:p>
        </p:txBody>
      </p:sp>
      <p:sp>
        <p:nvSpPr>
          <p:cNvPr id="468" name="Google Shape;468;g2cea29c6baa_0_444"/>
          <p:cNvSpPr txBox="1"/>
          <p:nvPr>
            <p:ph idx="1" type="subTitle"/>
          </p:nvPr>
        </p:nvSpPr>
        <p:spPr>
          <a:xfrm>
            <a:off x="707979" y="4580070"/>
            <a:ext cx="103974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69" name="Google Shape;469;g2cea29c6baa_0_444"/>
          <p:cNvSpPr txBox="1"/>
          <p:nvPr>
            <p:ph idx="2" type="body"/>
          </p:nvPr>
        </p:nvSpPr>
        <p:spPr>
          <a:xfrm>
            <a:off x="510176" y="2827336"/>
            <a:ext cx="10596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219aec308_0_14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F</a:t>
            </a:r>
            <a:r>
              <a:rPr lang="en-US"/>
              <a:t>ederated Learning</a:t>
            </a:r>
            <a:endParaRPr/>
          </a:p>
        </p:txBody>
      </p:sp>
      <p:sp>
        <p:nvSpPr>
          <p:cNvPr id="192" name="Google Shape;192;g2e219aec308_0_14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193" name="Google Shape;193;g2e219aec308_0_14"/>
          <p:cNvSpPr txBox="1"/>
          <p:nvPr>
            <p:ph idx="1" type="body"/>
          </p:nvPr>
        </p:nvSpPr>
        <p:spPr>
          <a:xfrm>
            <a:off x="353225" y="2044925"/>
            <a:ext cx="51759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F</a:t>
            </a:r>
            <a:r>
              <a:rPr lang="en-US"/>
              <a:t>ederated Leaning</a:t>
            </a:r>
            <a:r>
              <a:rPr b="0" baseline="30000" lang="en-US" sz="2200"/>
              <a:t> [1]</a:t>
            </a:r>
            <a:endParaRPr/>
          </a:p>
          <a:p>
            <a:pPr indent="-228598" lvl="1" marL="547199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process of using the cloud center to conduct collaborative training of distributed data</a:t>
            </a:r>
            <a:endParaRPr/>
          </a:p>
        </p:txBody>
      </p:sp>
      <p:sp>
        <p:nvSpPr>
          <p:cNvPr id="194" name="Google Shape;194;g2e219aec308_0_14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I</a:t>
            </a:r>
            <a:r>
              <a:rPr lang="en-US"/>
              <a:t>ntroduction</a:t>
            </a:r>
            <a:endParaRPr/>
          </a:p>
        </p:txBody>
      </p:sp>
      <p:sp>
        <p:nvSpPr>
          <p:cNvPr id="195" name="Google Shape;195;g2e219aec308_0_14"/>
          <p:cNvSpPr/>
          <p:nvPr/>
        </p:nvSpPr>
        <p:spPr>
          <a:xfrm>
            <a:off x="2263139" y="6375261"/>
            <a:ext cx="90327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[1] McMahan, B., Moore, E., Ramage, D., Hampson, S., y Arcas, B.A.:</a:t>
            </a:r>
            <a:r>
              <a:rPr lang="en-U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en-US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Communication-efficient learning of deep networks from decentralized data. In:</a:t>
            </a:r>
            <a:r>
              <a:rPr lang="en-U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en-US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Artificial intelligence and statistics. pp. 1273–1282. PMLR (2017)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2e219aec308_0_14"/>
          <p:cNvPicPr preferRelativeResize="0"/>
          <p:nvPr/>
        </p:nvPicPr>
        <p:blipFill rotWithShape="1">
          <a:blip r:embed="rId3">
            <a:alphaModFix/>
          </a:blip>
          <a:srcRect b="16527" l="0" r="0" t="0"/>
          <a:stretch/>
        </p:blipFill>
        <p:spPr>
          <a:xfrm>
            <a:off x="5518775" y="1145351"/>
            <a:ext cx="5710750" cy="265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e219aec308_0_451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Datasets &amp; M</a:t>
            </a:r>
            <a:r>
              <a:rPr lang="en-US"/>
              <a:t>odels</a:t>
            </a:r>
            <a:endParaRPr/>
          </a:p>
        </p:txBody>
      </p:sp>
      <p:sp>
        <p:nvSpPr>
          <p:cNvPr id="475" name="Google Shape;475;g2e219aec308_0_451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476" name="Google Shape;476;g2e219aec308_0_451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graphicFrame>
        <p:nvGraphicFramePr>
          <p:cNvPr id="477" name="Google Shape;477;g2e219aec308_0_451"/>
          <p:cNvGraphicFramePr/>
          <p:nvPr/>
        </p:nvGraphicFramePr>
        <p:xfrm>
          <a:off x="959800" y="1377363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{BCCEBA43-C90B-4A07-968F-44F70D2A1610}</a:tableStyleId>
              </a:tblPr>
              <a:tblGrid>
                <a:gridCol w="1447850"/>
                <a:gridCol w="2634050"/>
                <a:gridCol w="1376550"/>
                <a:gridCol w="2406975"/>
                <a:gridCol w="2406975"/>
              </a:tblGrid>
              <a:tr h="9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Dataset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Description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</a:t>
                      </a:r>
                      <a:endParaRPr sz="1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Usage</a:t>
                      </a:r>
                      <a:endParaRPr sz="1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Reason</a:t>
                      </a:r>
                      <a:endParaRPr sz="1800"/>
                    </a:p>
                  </a:txBody>
                  <a:tcPr marT="0" marB="0" marR="0" marL="0" anchor="ctr"/>
                </a:tc>
              </a:tr>
              <a:tr h="1645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MNIST</a:t>
                      </a:r>
                      <a:endParaRPr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ML </a:t>
                      </a:r>
                      <a:endParaRPr sz="1600"/>
                    </a:p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- </a:t>
                      </a:r>
                      <a:endParaRPr sz="1600"/>
                    </a:p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classification</a:t>
                      </a:r>
                      <a:endParaRPr sz="1600"/>
                    </a:p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structure</a:t>
                      </a:r>
                      <a:endParaRPr sz="16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Communication &amp; computational consumption evaluation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The communication comparison </a:t>
                      </a:r>
                      <a:r>
                        <a:rPr b="1" lang="en-US" sz="1600"/>
                        <a:t>only needs to compare the consumption </a:t>
                      </a:r>
                      <a:r>
                        <a:rPr lang="en-US" sz="1600"/>
                        <a:t>when completing the task, so a simple model is chosen.</a:t>
                      </a:r>
                      <a:endParaRPr sz="1600"/>
                    </a:p>
                  </a:txBody>
                  <a:tcPr marT="0" marB="0" marR="0" marL="0" anchor="ctr">
                    <a:solidFill>
                      <a:srgbClr val="FFFFFF"/>
                    </a:solidFill>
                  </a:tcPr>
                </a:tc>
              </a:tr>
              <a:tr h="1648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CIFAR-10</a:t>
                      </a:r>
                      <a:endParaRPr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DL</a:t>
                      </a:r>
                      <a:endParaRPr sz="1600"/>
                    </a:p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- </a:t>
                      </a:r>
                      <a:endParaRPr sz="1600"/>
                    </a:p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CNN Model</a:t>
                      </a:r>
                      <a:endParaRPr b="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Performance &amp; convergence evaluation</a:t>
                      </a:r>
                      <a:endParaRPr sz="1600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The essence of performance comparison is </a:t>
                      </a:r>
                      <a:r>
                        <a:rPr b="1" lang="en-US" sz="1600"/>
                        <a:t>the ability to complete the task</a:t>
                      </a:r>
                      <a:r>
                        <a:rPr lang="en-US" sz="1600"/>
                        <a:t>, so a more complex model is needed.</a:t>
                      </a:r>
                      <a:endParaRPr sz="1600"/>
                    </a:p>
                  </a:txBody>
                  <a:tcPr marT="0" marB="0" marR="0" marL="0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78" name="Google Shape;478;g2e219aec308_0_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75" y="2516800"/>
            <a:ext cx="2403350" cy="13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e219aec308_0_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075" y="4102550"/>
            <a:ext cx="1877850" cy="14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cea29c6baa_0_451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D</a:t>
            </a:r>
            <a:r>
              <a:rPr lang="en-US"/>
              <a:t>ata Distribution</a:t>
            </a:r>
            <a:endParaRPr/>
          </a:p>
        </p:txBody>
      </p:sp>
      <p:sp>
        <p:nvSpPr>
          <p:cNvPr id="485" name="Google Shape;485;g2cea29c6baa_0_451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486" name="Google Shape;486;g2cea29c6baa_0_451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graphicFrame>
        <p:nvGraphicFramePr>
          <p:cNvPr id="487" name="Google Shape;487;g2cea29c6baa_0_451"/>
          <p:cNvGraphicFramePr/>
          <p:nvPr/>
        </p:nvGraphicFramePr>
        <p:xfrm>
          <a:off x="353375" y="10977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{BCCEBA43-C90B-4A07-968F-44F70D2A1610}</a:tableStyleId>
              </a:tblPr>
              <a:tblGrid>
                <a:gridCol w="1627825"/>
                <a:gridCol w="1807200"/>
                <a:gridCol w="2041900"/>
                <a:gridCol w="2316225"/>
                <a:gridCol w="3686525"/>
              </a:tblGrid>
              <a:tr h="535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Method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Common Task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Advantages</a:t>
                      </a:r>
                      <a:endParaRPr sz="1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Disadvantages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Description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89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Balanced &amp; IID</a:t>
                      </a:r>
                      <a:endParaRPr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Performance</a:t>
                      </a:r>
                      <a:endParaRPr sz="1600"/>
                    </a:p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test</a:t>
                      </a:r>
                      <a:endParaRPr sz="1600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/>
                        <a:t>Dataset processing is simple</a:t>
                      </a:r>
                      <a:endParaRPr sz="16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Rarely</a:t>
                      </a:r>
                      <a:r>
                        <a:rPr lang="en-US" sz="1600"/>
                        <a:t> the case </a:t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in real life</a:t>
                      </a:r>
                      <a:endParaRPr sz="1600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All clients have the </a:t>
                      </a:r>
                      <a:r>
                        <a:rPr b="1" lang="en-US" sz="1600"/>
                        <a:t>same amount </a:t>
                      </a:r>
                      <a:r>
                        <a:rPr lang="en-US" sz="1600"/>
                        <a:t>of data and the </a:t>
                      </a:r>
                      <a:r>
                        <a:rPr b="1" lang="en-US" sz="1600"/>
                        <a:t>same type</a:t>
                      </a:r>
                      <a:r>
                        <a:rPr lang="en-US" sz="1600"/>
                        <a:t> of data </a:t>
                      </a:r>
                      <a:endParaRPr/>
                    </a:p>
                  </a:txBody>
                  <a:tcPr marT="0" marB="0" marR="0" marL="0" anchor="ctr"/>
                </a:tc>
              </a:tr>
              <a:tr h="90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Balanced &amp; Non-IID</a:t>
                      </a:r>
                      <a:endParaRPr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Challenging tasks on data heterogeneity</a:t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Different clients represent different data situations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Ignoring the imbalance</a:t>
                      </a:r>
                      <a:r>
                        <a:rPr lang="en-US" sz="1600"/>
                        <a:t> of data volume among different users</a:t>
                      </a:r>
                      <a:endParaRPr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/>
                        <a:t>All clients have the </a:t>
                      </a:r>
                      <a:r>
                        <a:rPr b="1" lang="en-US" sz="1600"/>
                        <a:t>same amount </a:t>
                      </a:r>
                      <a:r>
                        <a:rPr lang="en-US" sz="1600"/>
                        <a:t>of data and the different type of data </a:t>
                      </a:r>
                      <a:endParaRPr/>
                    </a:p>
                  </a:txBody>
                  <a:tcPr marT="0" marB="0" marR="0" marL="0" anchor="ctr"/>
                </a:tc>
              </a:tr>
              <a:tr h="8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Imbalanced &amp; Non-IID </a:t>
                      </a:r>
                      <a:r>
                        <a:rPr b="1" lang="en-US" sz="1600"/>
                        <a:t>[Ours]</a:t>
                      </a:r>
                      <a:endParaRPr b="1"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Real world-like scenarios</a:t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Close to real-world situations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The dataset is difficult to process</a:t>
                      </a:r>
                      <a:endParaRPr sz="1600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On the basis of Non-IID, the data volume of some clients is </a:t>
                      </a:r>
                      <a:r>
                        <a:rPr b="1" lang="en-US" sz="1600"/>
                        <a:t>twice</a:t>
                      </a:r>
                      <a:r>
                        <a:rPr lang="en-US" sz="1600"/>
                        <a:t> that of other clients</a:t>
                      </a:r>
                      <a:endParaRPr/>
                    </a:p>
                  </a:txBody>
                  <a:tcPr marT="0" marB="0" marR="0" marL="0" anchor="ctr"/>
                </a:tc>
              </a:tr>
              <a:tr h="94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Imbalanced &amp; Mixed-IID</a:t>
                      </a:r>
                      <a:r>
                        <a:rPr lang="en-US" sz="1600"/>
                        <a:t> </a:t>
                      </a:r>
                      <a:r>
                        <a:rPr b="1" lang="en-US" sz="1600"/>
                        <a:t>[Ours]</a:t>
                      </a:r>
                      <a:endParaRPr b="1"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Real world-like extreme scenarios</a:t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/>
                        <a:t>Close to real-world situations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The dataset is difficult to process</a:t>
                      </a:r>
                      <a:endParaRPr sz="1600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50%</a:t>
                      </a:r>
                      <a:r>
                        <a:rPr lang="en-US" sz="1600"/>
                        <a:t> of the clients are </a:t>
                      </a:r>
                      <a:r>
                        <a:rPr b="1" lang="en-US" sz="1600"/>
                        <a:t>IID</a:t>
                      </a:r>
                      <a:r>
                        <a:rPr lang="en-US" sz="1600"/>
                        <a:t>, 50% are Non-IID, some of clients have </a:t>
                      </a:r>
                      <a:r>
                        <a:rPr b="1" lang="en-US" sz="1600"/>
                        <a:t>twice</a:t>
                      </a:r>
                      <a:r>
                        <a:rPr lang="en-US" sz="1600"/>
                        <a:t> the amount of data as other clients</a:t>
                      </a:r>
                      <a:endParaRPr/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sp>
        <p:nvSpPr>
          <p:cNvPr id="488" name="Google Shape;488;g2cea29c6baa_0_451"/>
          <p:cNvSpPr txBox="1"/>
          <p:nvPr/>
        </p:nvSpPr>
        <p:spPr>
          <a:xfrm>
            <a:off x="939800" y="5513875"/>
            <a:ext cx="882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IID: Independent and Identically Distributed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2b7fad6e2_0_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Baselines</a:t>
            </a:r>
            <a:endParaRPr/>
          </a:p>
        </p:txBody>
      </p:sp>
      <p:sp>
        <p:nvSpPr>
          <p:cNvPr id="494" name="Google Shape;494;g2e2b7fad6e2_0_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/>
          </a:p>
        </p:txBody>
      </p:sp>
      <p:sp>
        <p:nvSpPr>
          <p:cNvPr id="495" name="Google Shape;495;g2e2b7fad6e2_0_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graphicFrame>
        <p:nvGraphicFramePr>
          <p:cNvPr id="496" name="Google Shape;496;g2e2b7fad6e2_0_0"/>
          <p:cNvGraphicFramePr/>
          <p:nvPr/>
        </p:nvGraphicFramePr>
        <p:xfrm>
          <a:off x="939800" y="142483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{BCCEBA43-C90B-4A07-968F-44F70D2A1610}</a:tableStyleId>
              </a:tblPr>
              <a:tblGrid>
                <a:gridCol w="1765300"/>
                <a:gridCol w="1701800"/>
                <a:gridCol w="1803400"/>
                <a:gridCol w="2324100"/>
                <a:gridCol w="2717800"/>
              </a:tblGrid>
              <a:tr h="535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Method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Venue/Year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Collaboration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Scheme</a:t>
                      </a:r>
                      <a:endParaRPr sz="1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Personalization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Description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89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FedAvg</a:t>
                      </a:r>
                      <a:r>
                        <a:rPr baseline="30000" lang="en-US" sz="1600"/>
                        <a:t>[1]</a:t>
                      </a:r>
                      <a:endParaRPr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PMLR/2017</a:t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Vertical-FL</a:t>
                      </a:r>
                      <a:endParaRPr b="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❌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[Baseline]</a:t>
                      </a:r>
                      <a:endParaRPr sz="1600"/>
                    </a:p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Random sampling, global aggregation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90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FedAdam</a:t>
                      </a:r>
                      <a:r>
                        <a:rPr baseline="30000" lang="en-US" sz="1600"/>
                        <a:t>[8][11]</a:t>
                      </a:r>
                      <a:endParaRPr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TPDS/2021</a:t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Vertical-Adaptive Federated Optimization</a:t>
                      </a:r>
                      <a:endParaRPr b="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Private parameter personalization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[SOTA]</a:t>
                      </a:r>
                      <a:endParaRPr sz="1600"/>
                    </a:p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/>
                        <a:t>Random sampling, </a:t>
                      </a:r>
                      <a:r>
                        <a:rPr b="1" lang="en-US" sz="1600"/>
                        <a:t>consensus</a:t>
                      </a:r>
                      <a:r>
                        <a:rPr lang="en-US" sz="1600"/>
                        <a:t> global aggregation</a:t>
                      </a:r>
                      <a:endParaRPr sz="1600"/>
                    </a:p>
                  </a:txBody>
                  <a:tcPr marT="0" marB="0" marR="0" marL="0" anchor="ctr"/>
                </a:tc>
              </a:tr>
              <a:tr h="94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PPT</a:t>
                      </a:r>
                      <a:r>
                        <a:rPr baseline="30000" lang="en-US" sz="1600"/>
                        <a:t>[7]</a:t>
                      </a:r>
                      <a:endParaRPr baseline="3000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/>
                        <a:t>Computers &amp; Security/2023</a:t>
                      </a:r>
                      <a:endParaRPr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Horizontal-P2PFL</a:t>
                      </a:r>
                      <a:endParaRPr b="0" i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❌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/>
                        <a:t>[Baseline]</a:t>
                      </a:r>
                      <a:endParaRPr sz="1600"/>
                    </a:p>
                    <a:p>
                      <a:pPr indent="0" lvl="0" marL="0" marR="0" rtl="0" algn="ctr">
                        <a:lnSpc>
                          <a:spcPct val="8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Cumulative aggregation of </a:t>
                      </a:r>
                      <a:r>
                        <a:rPr b="1" lang="en-US" sz="1600"/>
                        <a:t>temporary</a:t>
                      </a:r>
                      <a:r>
                        <a:rPr lang="en-US" sz="1600"/>
                        <a:t> models</a:t>
                      </a:r>
                      <a:endParaRPr b="1"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sp>
        <p:nvSpPr>
          <p:cNvPr id="497" name="Google Shape;497;g2e2b7fad6e2_0_0"/>
          <p:cNvSpPr txBox="1"/>
          <p:nvPr/>
        </p:nvSpPr>
        <p:spPr>
          <a:xfrm>
            <a:off x="939800" y="4904275"/>
            <a:ext cx="8822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Consensus: Common information about models and data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2000"/>
              <a:buFont typeface="Raleway"/>
              <a:buChar char="○"/>
            </a:pPr>
            <a:r>
              <a:rPr lang="en-US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Temporary: Intermediate model during aggregation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cea29c6baa_0_53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Evaluation Metrics</a:t>
            </a:r>
            <a:endParaRPr/>
          </a:p>
        </p:txBody>
      </p:sp>
      <p:sp>
        <p:nvSpPr>
          <p:cNvPr id="503" name="Google Shape;503;g2cea29c6baa_0_53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504" name="Google Shape;504;g2cea29c6baa_0_530"/>
          <p:cNvSpPr txBox="1"/>
          <p:nvPr>
            <p:ph idx="1" type="body"/>
          </p:nvPr>
        </p:nvSpPr>
        <p:spPr>
          <a:xfrm>
            <a:off x="360000" y="1013449"/>
            <a:ext cx="11473200" cy="5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Evaluation Metrics</a:t>
            </a:r>
            <a:endParaRPr/>
          </a:p>
          <a:p>
            <a:pPr indent="-228598" lvl="1" marL="547199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Performance evaluations are centered on the user perspective</a:t>
            </a:r>
            <a:endParaRPr/>
          </a:p>
          <a:p>
            <a:pPr indent="-228598" lvl="1" marL="547199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User-centric accuracy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Using </a:t>
            </a:r>
            <a:r>
              <a:rPr lang="en-US">
                <a:solidFill>
                  <a:srgbClr val="FF0000"/>
                </a:solidFill>
              </a:rPr>
              <a:t>private test sets</a:t>
            </a:r>
            <a:r>
              <a:rPr lang="en-US"/>
              <a:t> available on user clients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Ensure that each user </a:t>
            </a:r>
            <a:r>
              <a:rPr i="1" lang="en-US"/>
              <a:t>u </a:t>
            </a:r>
            <a:r>
              <a:rPr lang="en-US"/>
              <a:t>has its own private test set </a:t>
            </a:r>
            <a:r>
              <a:rPr i="1" lang="en-US" sz="2200"/>
              <a:t>Test</a:t>
            </a:r>
            <a:r>
              <a:rPr baseline="-25000" i="1" lang="en-US" sz="2200"/>
              <a:t>u</a:t>
            </a:r>
            <a:r>
              <a:rPr lang="en-US" sz="2200"/>
              <a:t> </a:t>
            </a:r>
            <a:r>
              <a:rPr lang="en-US"/>
              <a:t>with </a:t>
            </a:r>
            <a:r>
              <a:rPr lang="en-US">
                <a:solidFill>
                  <a:srgbClr val="FF0000"/>
                </a:solidFill>
              </a:rPr>
              <a:t>the same data distribution</a:t>
            </a:r>
            <a:r>
              <a:rPr lang="en-US"/>
              <a:t> as the training set</a:t>
            </a:r>
            <a:endParaRPr/>
          </a:p>
          <a:p>
            <a:pPr indent="-228598" lvl="1" marL="5471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For</a:t>
            </a:r>
            <a:r>
              <a:rPr lang="en-US"/>
              <a:t> each user </a:t>
            </a:r>
            <a:r>
              <a:rPr i="1" lang="en-US"/>
              <a:t>u</a:t>
            </a:r>
            <a:r>
              <a:rPr lang="en-US"/>
              <a:t>, test accuracy is calculated using </a:t>
            </a:r>
            <a:r>
              <a:rPr i="1" lang="en-US"/>
              <a:t>Test</a:t>
            </a:r>
            <a:r>
              <a:rPr baseline="-25000" i="1" lang="en-US"/>
              <a:t>u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after personalized enhancements</a:t>
            </a:r>
            <a:r>
              <a:rPr lang="en-US"/>
              <a:t>.</a:t>
            </a:r>
            <a:endParaRPr/>
          </a:p>
        </p:txBody>
      </p:sp>
      <p:sp>
        <p:nvSpPr>
          <p:cNvPr id="505" name="Google Shape;505;g2cea29c6baa_0_53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pic>
        <p:nvPicPr>
          <p:cNvPr id="506" name="Google Shape;506;g2cea29c6baa_0_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4358375"/>
            <a:ext cx="98679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cea29c6baa_0_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413" y="5465325"/>
            <a:ext cx="50196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e48b1fda30_0_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Experiment Result</a:t>
            </a:r>
            <a:endParaRPr/>
          </a:p>
        </p:txBody>
      </p:sp>
      <p:sp>
        <p:nvSpPr>
          <p:cNvPr id="513" name="Google Shape;513;g2e48b1fda30_0_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514" name="Google Shape;514;g2e48b1fda30_0_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pic>
        <p:nvPicPr>
          <p:cNvPr id="515" name="Google Shape;515;g2e48b1fda3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60" y="2326400"/>
            <a:ext cx="5670266" cy="36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e48b1fda3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025" y="2326400"/>
            <a:ext cx="5670277" cy="364515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2e48b1fda30_0_0"/>
          <p:cNvSpPr/>
          <p:nvPr/>
        </p:nvSpPr>
        <p:spPr>
          <a:xfrm>
            <a:off x="1712738" y="6019500"/>
            <a:ext cx="3132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Imbalanced-Non-IID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8" name="Google Shape;518;g2e48b1fda30_0_0"/>
          <p:cNvSpPr/>
          <p:nvPr/>
        </p:nvSpPr>
        <p:spPr>
          <a:xfrm>
            <a:off x="7344463" y="6019500"/>
            <a:ext cx="3209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Imbalanced-Mixed-IID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9" name="Google Shape;519;g2e48b1fda30_0_0"/>
          <p:cNvSpPr txBox="1"/>
          <p:nvPr>
            <p:ph idx="1" type="body"/>
          </p:nvPr>
        </p:nvSpPr>
        <p:spPr>
          <a:xfrm>
            <a:off x="360000" y="784849"/>
            <a:ext cx="114732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Performance and Convergence </a:t>
            </a:r>
            <a:endParaRPr/>
          </a:p>
          <a:p>
            <a:pPr indent="-228598" lvl="1" marL="5471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number of clients is 500.</a:t>
            </a:r>
            <a:endParaRPr/>
          </a:p>
          <a:p>
            <a:pPr indent="-228598" lvl="1" marL="5471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Sampling rate is 0.3.</a:t>
            </a:r>
            <a:endParaRPr/>
          </a:p>
          <a:p>
            <a:pPr indent="-228598" lvl="1" marL="5471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Iterations are intercepted to the stable performance position of 150 rounds.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2e48b1fda30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025" y="2326400"/>
            <a:ext cx="5670277" cy="364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2e48b1fda30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4537458">
            <a:off x="9969554" y="1130275"/>
            <a:ext cx="902960" cy="14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2e48b1fda30_0_29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527" name="Google Shape;527;g2e48b1fda30_0_29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528" name="Google Shape;528;g2e48b1fda30_0_29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pic>
        <p:nvPicPr>
          <p:cNvPr id="529" name="Google Shape;529;g2e48b1fda30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60" y="2326400"/>
            <a:ext cx="5670266" cy="36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2e48b1fda30_0_29"/>
          <p:cNvSpPr/>
          <p:nvPr/>
        </p:nvSpPr>
        <p:spPr>
          <a:xfrm>
            <a:off x="1712738" y="6019500"/>
            <a:ext cx="3132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Imbalanced-Non-IID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1" name="Google Shape;531;g2e48b1fda30_0_29"/>
          <p:cNvSpPr/>
          <p:nvPr/>
        </p:nvSpPr>
        <p:spPr>
          <a:xfrm>
            <a:off x="7344463" y="6019500"/>
            <a:ext cx="3209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Imbalanced-Mixed-IID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32" name="Google Shape;532;g2e48b1fda30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649" y="2446849"/>
            <a:ext cx="1252875" cy="1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2e48b1fda30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8449" y="2446849"/>
            <a:ext cx="1252875" cy="1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e48b1fda30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37458">
            <a:off x="5522079" y="1130275"/>
            <a:ext cx="902960" cy="14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e48b1fda30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4625" y="680525"/>
            <a:ext cx="5880801" cy="12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2e48b1fda30_0_29"/>
          <p:cNvSpPr txBox="1"/>
          <p:nvPr/>
        </p:nvSpPr>
        <p:spPr>
          <a:xfrm>
            <a:off x="5412425" y="913013"/>
            <a:ext cx="572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onvergence reaches </a:t>
            </a:r>
            <a:r>
              <a:rPr b="1"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highest</a:t>
            </a:r>
            <a:r>
              <a:rPr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3% higher than FedAvg and about 5% higher than PPT</a:t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2e48b1fda30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025" y="2326400"/>
            <a:ext cx="5670277" cy="364515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2e48b1fda30_0_51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Convergence</a:t>
            </a:r>
            <a:endParaRPr/>
          </a:p>
        </p:txBody>
      </p:sp>
      <p:sp>
        <p:nvSpPr>
          <p:cNvPr id="543" name="Google Shape;543;g2e48b1fda30_0_51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544" name="Google Shape;544;g2e48b1fda30_0_51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pic>
        <p:nvPicPr>
          <p:cNvPr id="545" name="Google Shape;545;g2e48b1fda30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60" y="2326400"/>
            <a:ext cx="5670266" cy="36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2e48b1fda30_0_51"/>
          <p:cNvSpPr/>
          <p:nvPr/>
        </p:nvSpPr>
        <p:spPr>
          <a:xfrm>
            <a:off x="1712738" y="6019500"/>
            <a:ext cx="3132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Imbalanced-Non-IID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7" name="Google Shape;547;g2e48b1fda30_0_51"/>
          <p:cNvSpPr/>
          <p:nvPr/>
        </p:nvSpPr>
        <p:spPr>
          <a:xfrm>
            <a:off x="7344463" y="6019500"/>
            <a:ext cx="3209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Imbalanced-Mixed-IID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8" name="Google Shape;548;g2e48b1fda30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524" y="3357574"/>
            <a:ext cx="1252875" cy="1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2e48b1fda30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049" y="3357574"/>
            <a:ext cx="1252875" cy="1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e48b1fda30_0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537454">
            <a:off x="2190815" y="1649222"/>
            <a:ext cx="1174192" cy="183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e48b1fda30_0_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5425" y="855325"/>
            <a:ext cx="6874499" cy="12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e48b1fda30_0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4537454">
            <a:off x="6372940" y="1624522"/>
            <a:ext cx="1174192" cy="1831857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2e48b1fda30_0_51"/>
          <p:cNvSpPr txBox="1"/>
          <p:nvPr/>
        </p:nvSpPr>
        <p:spPr>
          <a:xfrm>
            <a:off x="1631225" y="926263"/>
            <a:ext cx="6642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P2PFL (EPFLU and PPT) is </a:t>
            </a:r>
            <a:r>
              <a:rPr b="1"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slower</a:t>
            </a:r>
            <a:r>
              <a:rPr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the decentralized nature of the P2P process, aggregation can only proceed along the aggregation path.</a:t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ea29c6baa_0_574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Experiment Result</a:t>
            </a:r>
            <a:endParaRPr/>
          </a:p>
        </p:txBody>
      </p:sp>
      <p:sp>
        <p:nvSpPr>
          <p:cNvPr id="559" name="Google Shape;559;g2cea29c6baa_0_574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560" name="Google Shape;560;g2cea29c6baa_0_574"/>
          <p:cNvSpPr txBox="1"/>
          <p:nvPr>
            <p:ph idx="1" type="body"/>
          </p:nvPr>
        </p:nvSpPr>
        <p:spPr>
          <a:xfrm>
            <a:off x="359400" y="910374"/>
            <a:ext cx="11473200" cy="5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C</a:t>
            </a:r>
            <a:r>
              <a:rPr lang="en-US"/>
              <a:t>ommunication &amp; Computational Consumption</a:t>
            </a:r>
            <a:endParaRPr/>
          </a:p>
          <a:p>
            <a:pPr indent="-228598" lvl="1" marL="5471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number of clients is 500, the sampling rate is 0.3</a:t>
            </a:r>
            <a:endParaRPr/>
          </a:p>
          <a:p>
            <a:pPr indent="-228598" lvl="1" marL="5471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units of communication and computation are seconds and Joules respectively</a:t>
            </a:r>
            <a:endParaRPr/>
          </a:p>
          <a:p>
            <a:pPr indent="-228598" lvl="1" marL="5471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accuracy threshold to stop communication is 95%</a:t>
            </a:r>
            <a:endParaRPr/>
          </a:p>
        </p:txBody>
      </p:sp>
      <p:sp>
        <p:nvSpPr>
          <p:cNvPr id="561" name="Google Shape;561;g2cea29c6baa_0_574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pic>
        <p:nvPicPr>
          <p:cNvPr id="562" name="Google Shape;562;g2cea29c6baa_0_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125" y="2586400"/>
            <a:ext cx="5268126" cy="35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2cea29c6baa_0_5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250" y="2586433"/>
            <a:ext cx="5268126" cy="3512068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2cea29c6baa_0_574"/>
          <p:cNvSpPr/>
          <p:nvPr/>
        </p:nvSpPr>
        <p:spPr>
          <a:xfrm>
            <a:off x="1998038" y="6098550"/>
            <a:ext cx="3132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Imbalanced-Non-IID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5" name="Google Shape;565;g2cea29c6baa_0_574"/>
          <p:cNvSpPr/>
          <p:nvPr/>
        </p:nvSpPr>
        <p:spPr>
          <a:xfrm>
            <a:off x="7227613" y="6098550"/>
            <a:ext cx="3209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Imbalanced-Mixed-IID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g2e4e91e977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50" y="2586433"/>
            <a:ext cx="5268126" cy="35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e4e91e977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4537454">
            <a:off x="5469090" y="1396147"/>
            <a:ext cx="1174192" cy="183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e4e91e9779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125" y="2586400"/>
            <a:ext cx="5268126" cy="35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e4e91e977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37454">
            <a:off x="3154590" y="1396147"/>
            <a:ext cx="1174192" cy="1831857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2e4e91e9779_0_12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aleway SemiBold"/>
              <a:buNone/>
            </a:pPr>
            <a:r>
              <a:rPr lang="en-US"/>
              <a:t>Communication &amp; Computational Consumption</a:t>
            </a:r>
            <a:endParaRPr/>
          </a:p>
        </p:txBody>
      </p:sp>
      <p:sp>
        <p:nvSpPr>
          <p:cNvPr id="575" name="Google Shape;575;g2e4e91e9779_0_12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576" name="Google Shape;576;g2e4e91e9779_0_12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sp>
        <p:nvSpPr>
          <p:cNvPr id="577" name="Google Shape;577;g2e4e91e9779_0_12"/>
          <p:cNvSpPr/>
          <p:nvPr/>
        </p:nvSpPr>
        <p:spPr>
          <a:xfrm>
            <a:off x="1998038" y="6098550"/>
            <a:ext cx="3132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Imbalanced-Non-IID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8" name="Google Shape;578;g2e4e91e9779_0_12"/>
          <p:cNvSpPr/>
          <p:nvPr/>
        </p:nvSpPr>
        <p:spPr>
          <a:xfrm>
            <a:off x="7227613" y="6098550"/>
            <a:ext cx="3209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Imbalanced-Mixed-IID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9" name="Google Shape;579;g2e4e91e9779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9200" y="2938475"/>
            <a:ext cx="1981200" cy="198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2e4e91e9779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0975" y="929600"/>
            <a:ext cx="6059350" cy="12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2e4e91e9779_0_12"/>
          <p:cNvSpPr txBox="1"/>
          <p:nvPr/>
        </p:nvSpPr>
        <p:spPr>
          <a:xfrm>
            <a:off x="1906600" y="1115063"/>
            <a:ext cx="594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FedAdam saves </a:t>
            </a:r>
            <a:r>
              <a:rPr b="1"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44% and 39%</a:t>
            </a:r>
            <a:r>
              <a:rPr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communication compared to traditional FL</a:t>
            </a:r>
            <a:endParaRPr/>
          </a:p>
        </p:txBody>
      </p:sp>
      <p:pic>
        <p:nvPicPr>
          <p:cNvPr id="582" name="Google Shape;582;g2e4e91e9779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7506">
            <a:off x="1979874" y="3512649"/>
            <a:ext cx="882053" cy="75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e4e91e9779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7800" y="2835400"/>
            <a:ext cx="1981200" cy="198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e4e91e9779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7506">
            <a:off x="7229474" y="3213199"/>
            <a:ext cx="882053" cy="75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g2e4e91e9779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50" y="2586433"/>
            <a:ext cx="5268126" cy="35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e4e91e9779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4537454">
            <a:off x="5717565" y="1091347"/>
            <a:ext cx="1174192" cy="183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2e4e91e9779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125" y="2586400"/>
            <a:ext cx="5268126" cy="35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e4e91e9779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37454">
            <a:off x="4022790" y="1091347"/>
            <a:ext cx="1174192" cy="1831857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e4e91e9779_0_45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aleway SemiBold"/>
              <a:buNone/>
            </a:pPr>
            <a:r>
              <a:rPr lang="en-US"/>
              <a:t>Communication &amp; Computational Consumption</a:t>
            </a:r>
            <a:endParaRPr/>
          </a:p>
        </p:txBody>
      </p:sp>
      <p:sp>
        <p:nvSpPr>
          <p:cNvPr id="594" name="Google Shape;594;g2e4e91e9779_0_45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595" name="Google Shape;595;g2e4e91e9779_0_45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sp>
        <p:nvSpPr>
          <p:cNvPr id="596" name="Google Shape;596;g2e4e91e9779_0_45"/>
          <p:cNvSpPr/>
          <p:nvPr/>
        </p:nvSpPr>
        <p:spPr>
          <a:xfrm>
            <a:off x="1998038" y="6098550"/>
            <a:ext cx="3132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Imbalanced-Non-IID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7" name="Google Shape;597;g2e4e91e9779_0_45"/>
          <p:cNvSpPr/>
          <p:nvPr/>
        </p:nvSpPr>
        <p:spPr>
          <a:xfrm>
            <a:off x="7227613" y="6098550"/>
            <a:ext cx="3209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Imbalanced-Mixed-IID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98" name="Google Shape;598;g2e4e91e9779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9200" y="2642500"/>
            <a:ext cx="2972425" cy="15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2e4e91e9779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8600" y="850100"/>
            <a:ext cx="4275999" cy="12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2e4e91e9779_0_45"/>
          <p:cNvSpPr txBox="1"/>
          <p:nvPr/>
        </p:nvSpPr>
        <p:spPr>
          <a:xfrm>
            <a:off x="3459525" y="1067275"/>
            <a:ext cx="408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FedAvg and PPT have </a:t>
            </a:r>
            <a:r>
              <a:rPr b="1"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similar </a:t>
            </a:r>
            <a:r>
              <a:rPr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communication consumption</a:t>
            </a:r>
            <a:endParaRPr/>
          </a:p>
        </p:txBody>
      </p:sp>
      <p:pic>
        <p:nvPicPr>
          <p:cNvPr id="601" name="Google Shape;601;g2e4e91e9779_0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093422">
            <a:off x="2243102" y="2732850"/>
            <a:ext cx="1213048" cy="10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2e4e91e9779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5550" y="2632875"/>
            <a:ext cx="2972425" cy="15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2e4e91e9779_0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201911">
            <a:off x="7527152" y="2635075"/>
            <a:ext cx="1213049" cy="103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"/>
          <p:cNvSpPr txBox="1"/>
          <p:nvPr>
            <p:ph type="title"/>
          </p:nvPr>
        </p:nvSpPr>
        <p:spPr>
          <a:xfrm>
            <a:off x="2263140" y="156556"/>
            <a:ext cx="957006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Generated Data C</a:t>
            </a:r>
            <a:r>
              <a:rPr lang="en-US"/>
              <a:t>ollaborative Training</a:t>
            </a:r>
            <a:endParaRPr/>
          </a:p>
        </p:txBody>
      </p:sp>
      <p:sp>
        <p:nvSpPr>
          <p:cNvPr id="202" name="Google Shape;202;p2"/>
          <p:cNvSpPr txBox="1"/>
          <p:nvPr>
            <p:ph idx="12" type="sldNum"/>
          </p:nvPr>
        </p:nvSpPr>
        <p:spPr>
          <a:xfrm>
            <a:off x="10996350" y="6346800"/>
            <a:ext cx="836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203" name="Google Shape;203;p2"/>
          <p:cNvSpPr txBox="1"/>
          <p:nvPr>
            <p:ph idx="1" type="body"/>
          </p:nvPr>
        </p:nvSpPr>
        <p:spPr>
          <a:xfrm>
            <a:off x="353225" y="2044925"/>
            <a:ext cx="51759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D</a:t>
            </a:r>
            <a:r>
              <a:rPr lang="en-US"/>
              <a:t>istributed system based on </a:t>
            </a:r>
            <a:r>
              <a:rPr lang="en-US"/>
              <a:t>F</a:t>
            </a:r>
            <a:r>
              <a:rPr lang="en-US"/>
              <a:t>ederated Learning</a:t>
            </a:r>
            <a:r>
              <a:rPr b="0" baseline="30000" lang="en-US" sz="2200"/>
              <a:t> [1]</a:t>
            </a:r>
            <a:endParaRPr/>
          </a:p>
          <a:p>
            <a:pPr indent="-228598" lvl="1" marL="547199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Suitable for centralized training of large amounts of distributed data</a:t>
            </a:r>
            <a:endParaRPr/>
          </a:p>
          <a:p>
            <a:pPr indent="-228600" lvl="2" marL="961199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Protecting privacy through </a:t>
            </a:r>
            <a:r>
              <a:rPr b="1" lang="en-US"/>
              <a:t>only </a:t>
            </a:r>
            <a:r>
              <a:rPr lang="en-US"/>
              <a:t>parameter sharing.</a:t>
            </a:r>
            <a:endParaRPr/>
          </a:p>
          <a:p>
            <a:pPr indent="-228600" lvl="2" marL="961199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Global model will use </a:t>
            </a:r>
            <a:r>
              <a:rPr b="1" lang="en-US"/>
              <a:t>all</a:t>
            </a:r>
            <a:r>
              <a:rPr lang="en-US"/>
              <a:t> user data.</a:t>
            </a:r>
            <a:endParaRPr/>
          </a:p>
        </p:txBody>
      </p:sp>
      <p:sp>
        <p:nvSpPr>
          <p:cNvPr id="204" name="Google Shape;204;p2"/>
          <p:cNvSpPr/>
          <p:nvPr/>
        </p:nvSpPr>
        <p:spPr>
          <a:xfrm>
            <a:off x="2263139" y="6375261"/>
            <a:ext cx="9032835" cy="327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[1] McMahan, B., Moore, E., Ramage, D., Hampson, S., y Arcas, B.A.:</a:t>
            </a:r>
            <a:r>
              <a:rPr lang="en-U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en-US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Communication-efficient learning of deep networks from decentralized data. In:</a:t>
            </a:r>
            <a:r>
              <a:rPr lang="en-U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en-US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Artificial intelligence and statistics. pp. 1273–1282. PMLR (2017)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206" name="Google Shape;2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0" y="4331250"/>
            <a:ext cx="6106751" cy="13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775" y="1145356"/>
            <a:ext cx="5710738" cy="318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2e4e91e9779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50" y="2586433"/>
            <a:ext cx="5268126" cy="35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2e4e91e9779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4537454">
            <a:off x="7716790" y="1116609"/>
            <a:ext cx="1174192" cy="183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2e4e91e9779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125" y="2586400"/>
            <a:ext cx="5268126" cy="35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2e4e91e9779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37454">
            <a:off x="5241465" y="1054059"/>
            <a:ext cx="1174192" cy="183185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2e4e91e9779_0_67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aleway SemiBold"/>
              <a:buNone/>
            </a:pPr>
            <a:r>
              <a:rPr lang="en-US"/>
              <a:t>Communication &amp; Computational Consumption</a:t>
            </a:r>
            <a:endParaRPr/>
          </a:p>
        </p:txBody>
      </p:sp>
      <p:sp>
        <p:nvSpPr>
          <p:cNvPr id="613" name="Google Shape;613;g2e4e91e9779_0_67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614" name="Google Shape;614;g2e4e91e9779_0_67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sp>
        <p:nvSpPr>
          <p:cNvPr id="615" name="Google Shape;615;g2e4e91e9779_0_67"/>
          <p:cNvSpPr/>
          <p:nvPr/>
        </p:nvSpPr>
        <p:spPr>
          <a:xfrm>
            <a:off x="1998038" y="6098550"/>
            <a:ext cx="3132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Imbalanced-Non-IID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6" name="Google Shape;616;g2e4e91e9779_0_67"/>
          <p:cNvSpPr/>
          <p:nvPr/>
        </p:nvSpPr>
        <p:spPr>
          <a:xfrm>
            <a:off x="7227613" y="6098550"/>
            <a:ext cx="3209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Imbalanced-Mixed-IID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7" name="Google Shape;617;g2e4e91e9779_0_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3663" y="840550"/>
            <a:ext cx="4714975" cy="12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e4e91e9779_0_67"/>
          <p:cNvSpPr txBox="1"/>
          <p:nvPr/>
        </p:nvSpPr>
        <p:spPr>
          <a:xfrm>
            <a:off x="4938638" y="888372"/>
            <a:ext cx="4492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Compared to PPT:</a:t>
            </a:r>
            <a:r>
              <a:rPr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the addition of </a:t>
            </a:r>
            <a:r>
              <a:rPr b="1"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personalization</a:t>
            </a:r>
            <a:r>
              <a:rPr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increased the improvement by 57%</a:t>
            </a:r>
            <a:endParaRPr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9" name="Google Shape;619;g2e4e91e9779_0_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3850" y="2700338"/>
            <a:ext cx="3248675" cy="324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2e4e91e9779_0_67"/>
          <p:cNvPicPr preferRelativeResize="0"/>
          <p:nvPr/>
        </p:nvPicPr>
        <p:blipFill rotWithShape="1">
          <a:blip r:embed="rId7">
            <a:alphaModFix/>
          </a:blip>
          <a:srcRect b="0" l="2700" r="-2700" t="0"/>
          <a:stretch/>
        </p:blipFill>
        <p:spPr>
          <a:xfrm>
            <a:off x="8179875" y="2700338"/>
            <a:ext cx="3248675" cy="324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e4e91e9779_0_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90924">
            <a:off x="3734755" y="3301549"/>
            <a:ext cx="1185040" cy="101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2e4e91e9779_0_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96040">
            <a:off x="9027588" y="3395703"/>
            <a:ext cx="1111048" cy="94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g2e4e91e9779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50" y="2586433"/>
            <a:ext cx="5268126" cy="35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2e4e91e9779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4537454">
            <a:off x="7716790" y="1116609"/>
            <a:ext cx="1174192" cy="183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2e4e91e9779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125" y="2586400"/>
            <a:ext cx="5268126" cy="35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e4e91e9779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37454">
            <a:off x="5241465" y="1054059"/>
            <a:ext cx="1174192" cy="1831857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2e4e91e9779_0_107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aleway SemiBold"/>
              <a:buNone/>
            </a:pPr>
            <a:r>
              <a:rPr lang="en-US"/>
              <a:t>Communication &amp; Computational Consumption</a:t>
            </a:r>
            <a:endParaRPr/>
          </a:p>
        </p:txBody>
      </p:sp>
      <p:sp>
        <p:nvSpPr>
          <p:cNvPr id="632" name="Google Shape;632;g2e4e91e9779_0_107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633" name="Google Shape;633;g2e4e91e9779_0_107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sp>
        <p:nvSpPr>
          <p:cNvPr id="634" name="Google Shape;634;g2e4e91e9779_0_107"/>
          <p:cNvSpPr/>
          <p:nvPr/>
        </p:nvSpPr>
        <p:spPr>
          <a:xfrm>
            <a:off x="1998038" y="6098550"/>
            <a:ext cx="3132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Imbalanced-Non-IID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5" name="Google Shape;635;g2e4e91e9779_0_107"/>
          <p:cNvSpPr/>
          <p:nvPr/>
        </p:nvSpPr>
        <p:spPr>
          <a:xfrm>
            <a:off x="7227613" y="6098550"/>
            <a:ext cx="3209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Imbalanced-Mixed-IID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6" name="Google Shape;636;g2e4e91e9779_0_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0652" y="840550"/>
            <a:ext cx="5338800" cy="12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2e4e91e9779_0_107"/>
          <p:cNvSpPr txBox="1"/>
          <p:nvPr/>
        </p:nvSpPr>
        <p:spPr>
          <a:xfrm>
            <a:off x="4714476" y="888375"/>
            <a:ext cx="4877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Compared to FedAdam:</a:t>
            </a:r>
            <a:r>
              <a:rPr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the addition of </a:t>
            </a:r>
            <a:r>
              <a:rPr b="1"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horizontal P2P transfer strategy</a:t>
            </a:r>
            <a:r>
              <a:rPr lang="en-US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provides 21% improvement</a:t>
            </a:r>
            <a:endParaRPr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8" name="Google Shape;638;g2e4e91e9779_0_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4200" y="3725100"/>
            <a:ext cx="3748925" cy="23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2e4e91e9779_0_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974287">
            <a:off x="3202464" y="3948375"/>
            <a:ext cx="1251374" cy="10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2e4e91e9779_0_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0050" y="3725100"/>
            <a:ext cx="3748925" cy="23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2e4e91e9779_0_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99093">
            <a:off x="8467564" y="3807875"/>
            <a:ext cx="1251373" cy="106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g2e4e91e9779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50" y="2586433"/>
            <a:ext cx="5268126" cy="35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e4e91e9779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125" y="2586400"/>
            <a:ext cx="5268126" cy="35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2e4e91e9779_0_13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</a:t>
            </a:r>
            <a:r>
              <a:rPr lang="en-US"/>
              <a:t>xperiment Result</a:t>
            </a:r>
            <a:endParaRPr/>
          </a:p>
        </p:txBody>
      </p:sp>
      <p:sp>
        <p:nvSpPr>
          <p:cNvPr id="649" name="Google Shape;649;g2e4e91e9779_0_13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650" name="Google Shape;650;g2e4e91e9779_0_13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sp>
        <p:nvSpPr>
          <p:cNvPr id="651" name="Google Shape;651;g2e4e91e9779_0_130"/>
          <p:cNvSpPr/>
          <p:nvPr/>
        </p:nvSpPr>
        <p:spPr>
          <a:xfrm>
            <a:off x="1998038" y="6098550"/>
            <a:ext cx="3132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Imbalanced-Non-IID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2" name="Google Shape;652;g2e4e91e9779_0_130"/>
          <p:cNvSpPr/>
          <p:nvPr/>
        </p:nvSpPr>
        <p:spPr>
          <a:xfrm>
            <a:off x="7227613" y="6098550"/>
            <a:ext cx="3209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Imbalanced-Mixed-IID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3" name="Google Shape;653;g2e4e91e9779_0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350" y="4277287"/>
            <a:ext cx="1671750" cy="16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2e4e91e9779_0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8775" y="4277287"/>
            <a:ext cx="1671750" cy="16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2e4e91e9779_0_130"/>
          <p:cNvSpPr txBox="1"/>
          <p:nvPr>
            <p:ph idx="1" type="body"/>
          </p:nvPr>
        </p:nvSpPr>
        <p:spPr>
          <a:xfrm>
            <a:off x="360000" y="1013449"/>
            <a:ext cx="11473200" cy="5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The effect of our method</a:t>
            </a:r>
            <a:endParaRPr/>
          </a:p>
          <a:p>
            <a:pPr indent="-368300" lvl="1" marL="914400" rtl="0" algn="l"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Consensus aggregation: alleviating the data heterogeneity problem</a:t>
            </a:r>
            <a:endParaRPr/>
          </a:p>
          <a:p>
            <a:pPr indent="-368300" lvl="1" marL="914400" rtl="0" algn="l"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Personalization process: rapid convergence</a:t>
            </a:r>
            <a:endParaRPr/>
          </a:p>
          <a:p>
            <a:pPr indent="-368300" lvl="1" marL="914400" rtl="0" algn="l"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Horizontal transfer: low communication consumption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cea29c6baa_0_145"/>
          <p:cNvSpPr txBox="1"/>
          <p:nvPr>
            <p:ph type="ctrTitle"/>
          </p:nvPr>
        </p:nvSpPr>
        <p:spPr>
          <a:xfrm>
            <a:off x="510919" y="3649980"/>
            <a:ext cx="105951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SemiBold"/>
              <a:buNone/>
            </a:pPr>
            <a:r>
              <a:rPr lang="en-US"/>
              <a:t>Conclusion &amp; Future Work</a:t>
            </a:r>
            <a:endParaRPr/>
          </a:p>
        </p:txBody>
      </p:sp>
      <p:sp>
        <p:nvSpPr>
          <p:cNvPr id="662" name="Google Shape;662;g2cea29c6baa_0_145"/>
          <p:cNvSpPr txBox="1"/>
          <p:nvPr>
            <p:ph idx="1" type="subTitle"/>
          </p:nvPr>
        </p:nvSpPr>
        <p:spPr>
          <a:xfrm>
            <a:off x="707979" y="4580070"/>
            <a:ext cx="103974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63" name="Google Shape;663;g2cea29c6baa_0_145"/>
          <p:cNvSpPr txBox="1"/>
          <p:nvPr>
            <p:ph idx="2" type="body"/>
          </p:nvPr>
        </p:nvSpPr>
        <p:spPr>
          <a:xfrm>
            <a:off x="510176" y="2827336"/>
            <a:ext cx="10596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e219aec308_0_38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669" name="Google Shape;669;g2e219aec308_0_38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670" name="Google Shape;670;g2e219aec308_0_38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Summary</a:t>
            </a:r>
            <a:endParaRPr/>
          </a:p>
        </p:txBody>
      </p:sp>
      <p:cxnSp>
        <p:nvCxnSpPr>
          <p:cNvPr id="671" name="Google Shape;671;g2e219aec308_0_380"/>
          <p:cNvCxnSpPr/>
          <p:nvPr/>
        </p:nvCxnSpPr>
        <p:spPr>
          <a:xfrm flipH="1" rot="10800000">
            <a:off x="607297" y="3402310"/>
            <a:ext cx="10809300" cy="53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g2e219aec308_0_380"/>
          <p:cNvCxnSpPr/>
          <p:nvPr/>
        </p:nvCxnSpPr>
        <p:spPr>
          <a:xfrm>
            <a:off x="6095300" y="854800"/>
            <a:ext cx="0" cy="5631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e219aec308_0_39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678" name="Google Shape;678;g2e219aec308_0_39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679" name="Google Shape;679;g2e219aec308_0_39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Summary</a:t>
            </a:r>
            <a:endParaRPr/>
          </a:p>
        </p:txBody>
      </p:sp>
      <p:cxnSp>
        <p:nvCxnSpPr>
          <p:cNvPr id="680" name="Google Shape;680;g2e219aec308_0_390"/>
          <p:cNvCxnSpPr/>
          <p:nvPr/>
        </p:nvCxnSpPr>
        <p:spPr>
          <a:xfrm flipH="1" rot="10800000">
            <a:off x="607297" y="3402310"/>
            <a:ext cx="10809300" cy="53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g2e219aec308_0_390"/>
          <p:cNvCxnSpPr/>
          <p:nvPr/>
        </p:nvCxnSpPr>
        <p:spPr>
          <a:xfrm>
            <a:off x="6095300" y="854800"/>
            <a:ext cx="0" cy="5631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g2e219aec308_0_390"/>
          <p:cNvSpPr txBox="1"/>
          <p:nvPr/>
        </p:nvSpPr>
        <p:spPr>
          <a:xfrm>
            <a:off x="1226475" y="840550"/>
            <a:ext cx="38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EPFLU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An Efficient P2PFL Framework from the User Perspective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83" name="Google Shape;683;g2e219aec308_0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625" y="1456150"/>
            <a:ext cx="1497999" cy="190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219aec308_0_40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689" name="Google Shape;689;g2e219aec308_0_40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690" name="Google Shape;690;g2e219aec308_0_40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Summary</a:t>
            </a:r>
            <a:endParaRPr/>
          </a:p>
        </p:txBody>
      </p:sp>
      <p:cxnSp>
        <p:nvCxnSpPr>
          <p:cNvPr id="691" name="Google Shape;691;g2e219aec308_0_400"/>
          <p:cNvCxnSpPr/>
          <p:nvPr/>
        </p:nvCxnSpPr>
        <p:spPr>
          <a:xfrm flipH="1" rot="10800000">
            <a:off x="607297" y="3402310"/>
            <a:ext cx="10809300" cy="53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g2e219aec308_0_400"/>
          <p:cNvCxnSpPr/>
          <p:nvPr/>
        </p:nvCxnSpPr>
        <p:spPr>
          <a:xfrm>
            <a:off x="6095300" y="854800"/>
            <a:ext cx="0" cy="5631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g2e219aec308_0_400"/>
          <p:cNvSpPr txBox="1"/>
          <p:nvPr/>
        </p:nvSpPr>
        <p:spPr>
          <a:xfrm>
            <a:off x="1226475" y="840550"/>
            <a:ext cx="38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EPFLU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An Efficient P2PFL Framework from the User Perspective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94" name="Google Shape;694;g2e219aec308_0_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625" y="1456150"/>
            <a:ext cx="1497999" cy="19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2e219aec308_0_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627" y="1512684"/>
            <a:ext cx="3834301" cy="17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2e219aec308_0_400"/>
          <p:cNvSpPr txBox="1"/>
          <p:nvPr/>
        </p:nvSpPr>
        <p:spPr>
          <a:xfrm>
            <a:off x="6756913" y="840538"/>
            <a:ext cx="45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Horizontal strategy: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 coordinator is built in the cloud, which makes the process from vertical to horizontal to reduce communication consumption.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e219aec308_0_413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702" name="Google Shape;702;g2e219aec308_0_413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703" name="Google Shape;703;g2e219aec308_0_413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Summary</a:t>
            </a:r>
            <a:endParaRPr/>
          </a:p>
        </p:txBody>
      </p:sp>
      <p:cxnSp>
        <p:nvCxnSpPr>
          <p:cNvPr id="704" name="Google Shape;704;g2e219aec308_0_413"/>
          <p:cNvCxnSpPr/>
          <p:nvPr/>
        </p:nvCxnSpPr>
        <p:spPr>
          <a:xfrm flipH="1" rot="10800000">
            <a:off x="607297" y="3402310"/>
            <a:ext cx="10809300" cy="53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g2e219aec308_0_413"/>
          <p:cNvCxnSpPr/>
          <p:nvPr/>
        </p:nvCxnSpPr>
        <p:spPr>
          <a:xfrm>
            <a:off x="6095300" y="854800"/>
            <a:ext cx="0" cy="5631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g2e219aec308_0_413"/>
          <p:cNvSpPr txBox="1"/>
          <p:nvPr/>
        </p:nvSpPr>
        <p:spPr>
          <a:xfrm>
            <a:off x="1226475" y="840550"/>
            <a:ext cx="38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EPFLU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An Efficient P2PFL Framework from the User Perspective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07" name="Google Shape;707;g2e219aec308_0_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625" y="1456150"/>
            <a:ext cx="1497999" cy="19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2e219aec308_0_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627" y="1512684"/>
            <a:ext cx="3834301" cy="17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2e219aec308_0_413"/>
          <p:cNvSpPr txBox="1"/>
          <p:nvPr/>
        </p:nvSpPr>
        <p:spPr>
          <a:xfrm>
            <a:off x="6756913" y="840538"/>
            <a:ext cx="45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Horizontal strategy: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 coordinator is built in the cloud, which makes the process from vertical to horizontal to reduce communication consumption.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10" name="Google Shape;710;g2e219aec308_0_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550" y="4798925"/>
            <a:ext cx="4022125" cy="1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2e219aec308_0_413"/>
          <p:cNvSpPr txBox="1"/>
          <p:nvPr/>
        </p:nvSpPr>
        <p:spPr>
          <a:xfrm>
            <a:off x="750676" y="3558575"/>
            <a:ext cx="478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Consensus and personalization strategy: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Reduce computational consumption through consensus model aggregation and alleviate </a:t>
            </a:r>
            <a:r>
              <a:rPr i="1" lang="en-US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weakening effects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through personalized parameters.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e219aec308_0_428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717" name="Google Shape;717;g2e219aec308_0_428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718" name="Google Shape;718;g2e219aec308_0_428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Summary</a:t>
            </a:r>
            <a:endParaRPr/>
          </a:p>
        </p:txBody>
      </p:sp>
      <p:cxnSp>
        <p:nvCxnSpPr>
          <p:cNvPr id="719" name="Google Shape;719;g2e219aec308_0_428"/>
          <p:cNvCxnSpPr/>
          <p:nvPr/>
        </p:nvCxnSpPr>
        <p:spPr>
          <a:xfrm flipH="1" rot="10800000">
            <a:off x="607297" y="3402310"/>
            <a:ext cx="10809300" cy="53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g2e219aec308_0_428"/>
          <p:cNvCxnSpPr/>
          <p:nvPr/>
        </p:nvCxnSpPr>
        <p:spPr>
          <a:xfrm>
            <a:off x="6095300" y="854800"/>
            <a:ext cx="0" cy="5631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g2e219aec308_0_428"/>
          <p:cNvSpPr txBox="1"/>
          <p:nvPr/>
        </p:nvSpPr>
        <p:spPr>
          <a:xfrm>
            <a:off x="1226475" y="840550"/>
            <a:ext cx="38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EPFLU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An Efficient P2PFL Framework from the User Perspective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22" name="Google Shape;722;g2e219aec308_0_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625" y="1456150"/>
            <a:ext cx="1497999" cy="19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e219aec308_0_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627" y="1512684"/>
            <a:ext cx="3834301" cy="17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2e219aec308_0_428"/>
          <p:cNvSpPr txBox="1"/>
          <p:nvPr/>
        </p:nvSpPr>
        <p:spPr>
          <a:xfrm>
            <a:off x="6756913" y="840538"/>
            <a:ext cx="45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Horizontal strategy: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 coordinator is built in the cloud, which makes the process from vertical to horizontal to reduce communication consumption.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25" name="Google Shape;725;g2e219aec308_0_4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550" y="4798925"/>
            <a:ext cx="4022125" cy="1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2e219aec308_0_428"/>
          <p:cNvSpPr txBox="1"/>
          <p:nvPr/>
        </p:nvSpPr>
        <p:spPr>
          <a:xfrm>
            <a:off x="750676" y="3558575"/>
            <a:ext cx="478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Consensus and personalization strategy: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Reduce computational consumption through consensus model aggregation and alleviate </a:t>
            </a:r>
            <a:r>
              <a:rPr i="1" lang="en-US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weakening effects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through personalized parameters.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27" name="Google Shape;727;g2e219aec308_0_4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8400" y="4567850"/>
            <a:ext cx="1597376" cy="98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2e219aec308_0_4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15775" y="4567850"/>
            <a:ext cx="1597376" cy="98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e219aec308_0_4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8400" y="5557737"/>
            <a:ext cx="1597374" cy="102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e219aec308_0_4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15775" y="5557737"/>
            <a:ext cx="1597374" cy="1026298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2e219aec308_0_428"/>
          <p:cNvSpPr txBox="1"/>
          <p:nvPr/>
        </p:nvSpPr>
        <p:spPr>
          <a:xfrm>
            <a:off x="6444175" y="3549600"/>
            <a:ext cx="514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comprehensive experiment design:</a:t>
            </a: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 data distribution method that conforms to the real-world, considering the simulation of the actual communication cost, proves the stability and superior performance of EPFLU.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f66a4ebf7_0_83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737" name="Google Shape;737;g26f66a4ebf7_0_83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738" name="Google Shape;738;g26f66a4ebf7_0_83"/>
          <p:cNvSpPr txBox="1"/>
          <p:nvPr>
            <p:ph idx="1" type="body"/>
          </p:nvPr>
        </p:nvSpPr>
        <p:spPr>
          <a:xfrm>
            <a:off x="360000" y="1165850"/>
            <a:ext cx="11670600" cy="5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D</a:t>
            </a:r>
            <a:r>
              <a:rPr lang="en-US"/>
              <a:t>ecision-making strategy between training and communication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Complete the</a:t>
            </a:r>
            <a:r>
              <a:rPr b="1" lang="en-US"/>
              <a:t> trade-off</a:t>
            </a:r>
            <a:r>
              <a:rPr lang="en-US"/>
              <a:t> between final training results and communication cost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Accelerate the model training process to reduce convergence rounds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Choose a low-communication method for model and parameter transmission to reduce the communication cost of each round.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30399" lvl="0" marL="2303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Collaboration enhancing between edges</a:t>
            </a:r>
            <a:endParaRPr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US"/>
              <a:t>Little is known</a:t>
            </a:r>
            <a:r>
              <a:rPr lang="en-US"/>
              <a:t> about the characteristics of real-life local data stored on edge devices</a:t>
            </a:r>
            <a:endParaRPr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A set of distinguishable or evaluable </a:t>
            </a:r>
            <a:r>
              <a:rPr b="1" lang="en-US"/>
              <a:t>criteria</a:t>
            </a:r>
            <a:r>
              <a:rPr lang="en-US"/>
              <a:t>, such as model type, task type, data content, and convergence trends</a:t>
            </a:r>
            <a:endParaRPr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Select </a:t>
            </a:r>
            <a:r>
              <a:rPr b="1" lang="en-US"/>
              <a:t>representative clients</a:t>
            </a:r>
            <a:r>
              <a:rPr lang="en-US"/>
              <a:t> for direct point-to-point communication and supplementation</a:t>
            </a:r>
            <a:r>
              <a:rPr baseline="30000" lang="en-US"/>
              <a:t> [5]</a:t>
            </a:r>
            <a:endParaRPr baseline="30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6f66a4ebf7_0_83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Summary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ea29c6baa_0_284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213" name="Google Shape;213;g2cea29c6baa_0_284"/>
          <p:cNvSpPr txBox="1"/>
          <p:nvPr>
            <p:ph idx="1" type="body"/>
          </p:nvPr>
        </p:nvSpPr>
        <p:spPr>
          <a:xfrm>
            <a:off x="360000" y="93725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P2P F</a:t>
            </a:r>
            <a:r>
              <a:rPr lang="en-US"/>
              <a:t>ederated Learning</a:t>
            </a:r>
            <a:r>
              <a:rPr baseline="30000" lang="en-US"/>
              <a:t>[4]</a:t>
            </a:r>
            <a:r>
              <a:rPr lang="en-US"/>
              <a:t> </a:t>
            </a:r>
            <a:endParaRPr/>
          </a:p>
          <a:p>
            <a:pPr indent="-368300" lvl="1" marL="914400" rtl="0" algn="l"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Alternative formula for FL</a:t>
            </a:r>
            <a:endParaRPr/>
          </a:p>
          <a:p>
            <a:pPr indent="-368300" lvl="1" marL="914400" rtl="0" algn="l"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Each node exchanges models with some or all of its peers</a:t>
            </a:r>
            <a:endParaRPr/>
          </a:p>
          <a:p>
            <a:pPr indent="-368300" lvl="1" marL="914400" rtl="0" algn="l"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Each node performs its own aggregation, no need to share globally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cea29c6baa_0_284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I</a:t>
            </a:r>
            <a:r>
              <a:rPr lang="en-US"/>
              <a:t>ntroduction</a:t>
            </a:r>
            <a:endParaRPr/>
          </a:p>
        </p:txBody>
      </p:sp>
      <p:sp>
        <p:nvSpPr>
          <p:cNvPr id="215" name="Google Shape;215;g2cea29c6baa_0_284"/>
          <p:cNvSpPr/>
          <p:nvPr/>
        </p:nvSpPr>
        <p:spPr>
          <a:xfrm>
            <a:off x="2263150" y="6362697"/>
            <a:ext cx="9032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[4] </a:t>
            </a:r>
            <a:r>
              <a:rPr lang="en-U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Rieke N, Hancox J, Li W, et al. The future of digital health with federated learning[J]. NPJ digital medicine, 2020, 3(1): 1-7.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g2cea29c6baa_0_284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Peer-to-peer Federated Learning</a:t>
            </a:r>
            <a:endParaRPr baseline="30000"/>
          </a:p>
        </p:txBody>
      </p:sp>
      <p:pic>
        <p:nvPicPr>
          <p:cNvPr id="217" name="Google Shape;217;g2cea29c6baa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287" y="2864425"/>
            <a:ext cx="7287425" cy="28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cea29c6baa_0_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450" y="4349025"/>
            <a:ext cx="3601350" cy="13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"/>
          <p:cNvSpPr txBox="1"/>
          <p:nvPr>
            <p:ph type="ctrTitle"/>
          </p:nvPr>
        </p:nvSpPr>
        <p:spPr>
          <a:xfrm>
            <a:off x="517002" y="1646573"/>
            <a:ext cx="10595175" cy="11445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 SemiBold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745" name="Google Shape;745;p7"/>
          <p:cNvSpPr txBox="1"/>
          <p:nvPr>
            <p:ph idx="2" type="body"/>
          </p:nvPr>
        </p:nvSpPr>
        <p:spPr>
          <a:xfrm>
            <a:off x="516250" y="2977775"/>
            <a:ext cx="92892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-US"/>
              <a:t>EPFLU: Efficient Peer-to-peer Federated Learning for Personalized User Models in Edge-Cloud Environments</a:t>
            </a:r>
            <a:endParaRPr/>
          </a:p>
        </p:txBody>
      </p:sp>
      <p:sp>
        <p:nvSpPr>
          <p:cNvPr id="746" name="Google Shape;746;p7"/>
          <p:cNvSpPr txBox="1"/>
          <p:nvPr>
            <p:ph idx="3" type="body"/>
          </p:nvPr>
        </p:nvSpPr>
        <p:spPr>
          <a:xfrm>
            <a:off x="516259" y="4572000"/>
            <a:ext cx="10595974" cy="660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None/>
            </a:pPr>
            <a:r>
              <a:rPr lang="en-US"/>
              <a:t>Web Engineering and Service Computing Lab,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None/>
            </a:pPr>
            <a:r>
              <a:rPr lang="en-US"/>
              <a:t>Korea Advanced Institute of Science and Technology (KAIST)</a:t>
            </a:r>
            <a:endParaRPr/>
          </a:p>
        </p:txBody>
      </p:sp>
      <p:sp>
        <p:nvSpPr>
          <p:cNvPr id="747" name="Google Shape;747;p7"/>
          <p:cNvSpPr txBox="1"/>
          <p:nvPr>
            <p:ph idx="4" type="body"/>
          </p:nvPr>
        </p:nvSpPr>
        <p:spPr>
          <a:xfrm>
            <a:off x="516260" y="5372100"/>
            <a:ext cx="10596562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2024. 06. 17</a:t>
            </a:r>
            <a:endParaRPr/>
          </a:p>
        </p:txBody>
      </p:sp>
      <p:sp>
        <p:nvSpPr>
          <p:cNvPr id="748" name="Google Shape;748;p7"/>
          <p:cNvSpPr txBox="1"/>
          <p:nvPr>
            <p:ph idx="1" type="subTitle"/>
          </p:nvPr>
        </p:nvSpPr>
        <p:spPr>
          <a:xfrm>
            <a:off x="517002" y="3766251"/>
            <a:ext cx="10595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Xiangchi Song*, Zhaoyan Wang, Kyeongdeok Baek, and In-Young Ko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{xcsong, zhaoyan123, kyeongdeok.baek, iko}@kaist.ac.kr</a:t>
            </a:r>
            <a:endParaRPr/>
          </a:p>
        </p:txBody>
      </p:sp>
      <p:pic>
        <p:nvPicPr>
          <p:cNvPr descr="https://becs.kaist.ac.kr/iwbecs2023/images/logo.png" id="749" name="Google Shape;7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3340" y="5857527"/>
            <a:ext cx="1000476" cy="75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0446" y="5488496"/>
            <a:ext cx="1412900" cy="11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e219aeacf0_0_126"/>
          <p:cNvSpPr txBox="1"/>
          <p:nvPr>
            <p:ph type="title"/>
          </p:nvPr>
        </p:nvSpPr>
        <p:spPr>
          <a:xfrm>
            <a:off x="914400" y="1154999"/>
            <a:ext cx="2754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</a:pPr>
            <a:r>
              <a:rPr lang="en-US"/>
              <a:t>APPENDIX</a:t>
            </a:r>
            <a:endParaRPr/>
          </a:p>
        </p:txBody>
      </p:sp>
      <p:sp>
        <p:nvSpPr>
          <p:cNvPr id="756" name="Google Shape;756;g2e219aeacf0_0_126"/>
          <p:cNvSpPr txBox="1"/>
          <p:nvPr>
            <p:ph idx="1" type="body"/>
          </p:nvPr>
        </p:nvSpPr>
        <p:spPr>
          <a:xfrm>
            <a:off x="3797300" y="1155000"/>
            <a:ext cx="8219700" cy="4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Adaptive and Optimal Aggregation Path Generation Algorithm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Personalization</a:t>
            </a:r>
            <a:r>
              <a:rPr lang="en-US"/>
              <a:t> Algorithm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S</a:t>
            </a:r>
            <a:r>
              <a:rPr lang="en-US"/>
              <a:t>pecial Case: the broken of PPT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Evaluation  Framework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cea29c6baa_0_408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Cloud Function Partition</a:t>
            </a:r>
            <a:endParaRPr/>
          </a:p>
        </p:txBody>
      </p:sp>
      <p:sp>
        <p:nvSpPr>
          <p:cNvPr id="762" name="Google Shape;762;g2cea29c6baa_0_408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763" name="Google Shape;763;g2cea29c6baa_0_408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764" name="Google Shape;764;g2cea29c6baa_0_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750" y="2184400"/>
            <a:ext cx="8852048" cy="414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2cea29c6baa_0_408"/>
          <p:cNvSpPr txBox="1"/>
          <p:nvPr>
            <p:ph idx="1" type="body"/>
          </p:nvPr>
        </p:nvSpPr>
        <p:spPr>
          <a:xfrm>
            <a:off x="360000" y="101346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An adaptive and optimal aggregation path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Generat</a:t>
            </a:r>
            <a:r>
              <a:rPr lang="en-US"/>
              <a:t>ing</a:t>
            </a:r>
            <a:r>
              <a:rPr lang="en-US"/>
              <a:t> </a:t>
            </a:r>
            <a:r>
              <a:rPr b="1" lang="en-US"/>
              <a:t>distance matrix</a:t>
            </a:r>
            <a:r>
              <a:rPr lang="en-US"/>
              <a:t> based on client relationships.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Selecting the central client as the starting point and randomly select a specified number of clients for aggregation.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U</a:t>
            </a:r>
            <a:r>
              <a:rPr lang="en-US"/>
              <a:t>sing mixed DFS &amp; BFS approaches to form </a:t>
            </a:r>
            <a:r>
              <a:rPr b="1" lang="en-US"/>
              <a:t>connection topology.</a:t>
            </a:r>
            <a:endParaRPr b="1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US"/>
              <a:t>Optimizing</a:t>
            </a:r>
            <a:r>
              <a:rPr lang="en-US"/>
              <a:t> topology to improve client efficiency.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cea29c6baa_0_387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Model Personalization Enhancement</a:t>
            </a:r>
            <a:endParaRPr/>
          </a:p>
        </p:txBody>
      </p:sp>
      <p:sp>
        <p:nvSpPr>
          <p:cNvPr id="771" name="Google Shape;771;g2cea29c6baa_0_387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772" name="Google Shape;772;g2cea29c6baa_0_387"/>
          <p:cNvSpPr txBox="1"/>
          <p:nvPr>
            <p:ph idx="1" type="body"/>
          </p:nvPr>
        </p:nvSpPr>
        <p:spPr>
          <a:xfrm>
            <a:off x="360000" y="101346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M</a:t>
            </a:r>
            <a:r>
              <a:rPr lang="en-US"/>
              <a:t>odel Personalization Enhancement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Local Training and </a:t>
            </a:r>
            <a:r>
              <a:rPr lang="en-US"/>
              <a:t>Separate</a:t>
            </a:r>
            <a:r>
              <a:rPr lang="en-US"/>
              <a:t> Private Info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Only for user models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Aggregation and Transmission</a:t>
            </a:r>
            <a:endParaRPr/>
          </a:p>
          <a:p>
            <a:pPr indent="-3619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aggregationPath Guiding</a:t>
            </a:r>
            <a:endParaRPr/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Distribute Consensus Model</a:t>
            </a:r>
            <a:endParaRPr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aggregationPath Guiding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User Model Enhancement</a:t>
            </a:r>
            <a:endParaRPr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Only for users on aggregationPath </a:t>
            </a:r>
            <a:endParaRPr/>
          </a:p>
        </p:txBody>
      </p:sp>
      <p:sp>
        <p:nvSpPr>
          <p:cNvPr id="773" name="Google Shape;773;g2cea29c6baa_0_387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774" name="Google Shape;774;g2cea29c6baa_0_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125" y="1167847"/>
            <a:ext cx="5304599" cy="45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2cea29c6baa_0_387"/>
          <p:cNvSpPr/>
          <p:nvPr/>
        </p:nvSpPr>
        <p:spPr>
          <a:xfrm>
            <a:off x="7611425" y="5690175"/>
            <a:ext cx="3624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Fig.7 : </a:t>
            </a:r>
            <a:r>
              <a:rPr lang="en-US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Personalization Enhancement Algorithm</a:t>
            </a:r>
            <a:endParaRPr baseline="30000"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e4e91e9779_0_0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Performance and Convergence</a:t>
            </a:r>
            <a:endParaRPr/>
          </a:p>
        </p:txBody>
      </p:sp>
      <p:sp>
        <p:nvSpPr>
          <p:cNvPr id="781" name="Google Shape;781;g2e4e91e9779_0_0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782" name="Google Shape;782;g2e4e91e9779_0_0"/>
          <p:cNvSpPr txBox="1"/>
          <p:nvPr>
            <p:ph idx="1" type="body"/>
          </p:nvPr>
        </p:nvSpPr>
        <p:spPr>
          <a:xfrm>
            <a:off x="360000" y="1013450"/>
            <a:ext cx="6220500" cy="5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98" lvl="1" marL="547199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b="1" lang="en-US"/>
              <a:t>The broken of PPT:</a:t>
            </a:r>
            <a:r>
              <a:rPr lang="en-US"/>
              <a:t> Caused by data heterogeneity.</a:t>
            </a:r>
            <a:endParaRPr/>
          </a:p>
          <a:p>
            <a:pPr indent="-361950" lvl="2" marL="13716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P2P-based framework uses random sampling and sequential horizontal aggregation, so it is </a:t>
            </a:r>
            <a:r>
              <a:rPr b="1" lang="en-US"/>
              <a:t>impossible to predict</a:t>
            </a:r>
            <a:r>
              <a:rPr lang="en-US"/>
              <a:t> the data amount and distribution of the next client.</a:t>
            </a:r>
            <a:endParaRPr/>
          </a:p>
          <a:p>
            <a:pPr indent="-361950" lvl="2" marL="13716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Char char="■"/>
            </a:pPr>
            <a:r>
              <a:rPr b="1" lang="en-US"/>
              <a:t>Lacking personalization support</a:t>
            </a:r>
            <a:r>
              <a:rPr lang="en-US"/>
              <a:t>, sequential aggregation can cause model confusion or stagnation, or even have negative impact, if clients on the aggregation path have different data amount and distributions.</a:t>
            </a:r>
            <a:endParaRPr/>
          </a:p>
        </p:txBody>
      </p:sp>
      <p:sp>
        <p:nvSpPr>
          <p:cNvPr id="783" name="Google Shape;783;g2e4e91e9779_0_0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Experiment</a:t>
            </a:r>
            <a:endParaRPr/>
          </a:p>
        </p:txBody>
      </p:sp>
      <p:pic>
        <p:nvPicPr>
          <p:cNvPr id="784" name="Google Shape;784;g2e4e91e977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600" y="1664650"/>
            <a:ext cx="4919551" cy="3162562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2e4e91e9779_0_0"/>
          <p:cNvSpPr/>
          <p:nvPr/>
        </p:nvSpPr>
        <p:spPr>
          <a:xfrm>
            <a:off x="7768675" y="4906300"/>
            <a:ext cx="3209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Imbalanced-Mixed-IID Data scenario</a:t>
            </a:r>
            <a:endParaRPr baseline="30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86" name="Google Shape;786;g2e4e91e977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1599" y="2557124"/>
            <a:ext cx="1252875" cy="12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e219ae9bb0_0_0"/>
          <p:cNvSpPr txBox="1"/>
          <p:nvPr>
            <p:ph type="ctrTitle"/>
          </p:nvPr>
        </p:nvSpPr>
        <p:spPr>
          <a:xfrm>
            <a:off x="510919" y="3649980"/>
            <a:ext cx="105951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SemiBold"/>
              <a:buNone/>
            </a:pPr>
            <a:r>
              <a:rPr lang="en-US"/>
              <a:t>Evaluation Framework</a:t>
            </a:r>
            <a:endParaRPr/>
          </a:p>
        </p:txBody>
      </p:sp>
      <p:sp>
        <p:nvSpPr>
          <p:cNvPr id="793" name="Google Shape;793;g2e219ae9bb0_0_0"/>
          <p:cNvSpPr txBox="1"/>
          <p:nvPr>
            <p:ph idx="1" type="subTitle"/>
          </p:nvPr>
        </p:nvSpPr>
        <p:spPr>
          <a:xfrm>
            <a:off x="707979" y="4580070"/>
            <a:ext cx="103974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94" name="Google Shape;794;g2e219ae9bb0_0_0"/>
          <p:cNvSpPr txBox="1"/>
          <p:nvPr>
            <p:ph idx="2" type="body"/>
          </p:nvPr>
        </p:nvSpPr>
        <p:spPr>
          <a:xfrm>
            <a:off x="510176" y="2827336"/>
            <a:ext cx="10596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e219ae9bb0_0_7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Evaluation Framework</a:t>
            </a:r>
            <a:endParaRPr/>
          </a:p>
        </p:txBody>
      </p:sp>
      <p:sp>
        <p:nvSpPr>
          <p:cNvPr id="800" name="Google Shape;800;g2e219ae9bb0_0_7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801" name="Google Shape;801;g2e219ae9bb0_0_7"/>
          <p:cNvSpPr txBox="1"/>
          <p:nvPr>
            <p:ph idx="1" type="body"/>
          </p:nvPr>
        </p:nvSpPr>
        <p:spPr>
          <a:xfrm>
            <a:off x="360000" y="101346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Comprehensive and Detailed Simulation Framework</a:t>
            </a:r>
            <a:endParaRPr/>
          </a:p>
          <a:p>
            <a:pPr indent="-228598" lvl="1" marL="547199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evaluation framework needs to be re-designed due to changes in designed communication structures：</a:t>
            </a:r>
            <a:endParaRPr/>
          </a:p>
          <a:p>
            <a:pPr indent="-3683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Enhance the realism of EPFLU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A more accurate assessment of the communication overhead of our approach</a:t>
            </a:r>
            <a:endParaRPr/>
          </a:p>
          <a:p>
            <a:pPr indent="-228598" lvl="1" marL="547199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communication relationship between the cloud and the edge and between edge devices cannot be ignored: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Hata model suitable for urban areas</a:t>
            </a:r>
            <a:r>
              <a:rPr baseline="30000" lang="en-US" sz="2200"/>
              <a:t> [10]</a:t>
            </a:r>
            <a:endParaRPr/>
          </a:p>
          <a:p>
            <a:pPr indent="-3619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Char char="■"/>
            </a:pPr>
            <a:r>
              <a:rPr lang="en-US"/>
              <a:t>Free Space Path Loss (FSPL)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2e219ae9bb0_0_7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803" name="Google Shape;803;g2e219ae9bb0_0_7"/>
          <p:cNvSpPr/>
          <p:nvPr/>
        </p:nvSpPr>
        <p:spPr>
          <a:xfrm>
            <a:off x="2263139" y="6365711"/>
            <a:ext cx="90327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[10] Hata, M.: Empirical formula for propagation loss in land mobile radio services.</a:t>
            </a:r>
            <a:r>
              <a:rPr lang="en-U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en-US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IEEE transactions on Vehicular Technology 29(3), 317–325 (1980)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e219ae9bb0_0_15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Evaluation Framework</a:t>
            </a:r>
            <a:endParaRPr/>
          </a:p>
        </p:txBody>
      </p:sp>
      <p:sp>
        <p:nvSpPr>
          <p:cNvPr id="809" name="Google Shape;809;g2e219ae9bb0_0_15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810" name="Google Shape;810;g2e219ae9bb0_0_15"/>
          <p:cNvSpPr txBox="1"/>
          <p:nvPr>
            <p:ph idx="1" type="body"/>
          </p:nvPr>
        </p:nvSpPr>
        <p:spPr>
          <a:xfrm>
            <a:off x="360000" y="1013460"/>
            <a:ext cx="114732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Comprehensive and Detailed Simulation Framework</a:t>
            </a:r>
            <a:endParaRPr/>
          </a:p>
          <a:p>
            <a:pPr indent="-228598" lvl="1" marL="5471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A simplified urban environment path loss model：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2e219ae9bb0_0_15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Evaluation</a:t>
            </a:r>
            <a:endParaRPr/>
          </a:p>
        </p:txBody>
      </p:sp>
      <p:pic>
        <p:nvPicPr>
          <p:cNvPr id="812" name="Google Shape;812;g2e219ae9bb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375" y="2146823"/>
            <a:ext cx="4716477" cy="3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2e219ae9bb0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922" y="2902538"/>
            <a:ext cx="356936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2e219ae9bb0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513" y="3415425"/>
            <a:ext cx="4194197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2e219ae9bb0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0325" y="4307527"/>
            <a:ext cx="2580579" cy="39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g2e219ae9bb0_0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0550" y="4908175"/>
            <a:ext cx="3720123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g2e219ae9bb0_0_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1398" y="5800275"/>
            <a:ext cx="2138425" cy="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g2e219ae9bb0_0_15"/>
          <p:cNvSpPr txBox="1"/>
          <p:nvPr/>
        </p:nvSpPr>
        <p:spPr>
          <a:xfrm>
            <a:off x="1724675" y="2094925"/>
            <a:ext cx="350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Reference path loss at distance d：</a:t>
            </a:r>
            <a:endParaRPr sz="1600"/>
          </a:p>
        </p:txBody>
      </p:sp>
      <p:sp>
        <p:nvSpPr>
          <p:cNvPr id="819" name="Google Shape;819;g2e219ae9bb0_0_15"/>
          <p:cNvSpPr txBox="1"/>
          <p:nvPr/>
        </p:nvSpPr>
        <p:spPr>
          <a:xfrm>
            <a:off x="2895600" y="2770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path loss：</a:t>
            </a:r>
            <a:endParaRPr/>
          </a:p>
        </p:txBody>
      </p:sp>
      <p:sp>
        <p:nvSpPr>
          <p:cNvPr id="820" name="Google Shape;820;g2e219ae9bb0_0_15"/>
          <p:cNvSpPr txBox="1"/>
          <p:nvPr/>
        </p:nvSpPr>
        <p:spPr>
          <a:xfrm>
            <a:off x="3280150" y="3491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multiplier：</a:t>
            </a:r>
            <a:endParaRPr/>
          </a:p>
        </p:txBody>
      </p:sp>
      <p:sp>
        <p:nvSpPr>
          <p:cNvPr id="821" name="Google Shape;821;g2e219ae9bb0_0_15"/>
          <p:cNvSpPr txBox="1"/>
          <p:nvPr/>
        </p:nvSpPr>
        <p:spPr>
          <a:xfrm>
            <a:off x="2936925" y="43036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Adjusted channel gain：</a:t>
            </a:r>
            <a:endParaRPr/>
          </a:p>
        </p:txBody>
      </p:sp>
      <p:sp>
        <p:nvSpPr>
          <p:cNvPr id="822" name="Google Shape;822;g2e219ae9bb0_0_15"/>
          <p:cNvSpPr txBox="1"/>
          <p:nvPr/>
        </p:nvSpPr>
        <p:spPr>
          <a:xfrm>
            <a:off x="2895600" y="50401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Communication latency：</a:t>
            </a:r>
            <a:endParaRPr/>
          </a:p>
        </p:txBody>
      </p:sp>
      <p:sp>
        <p:nvSpPr>
          <p:cNvPr id="823" name="Google Shape;823;g2e219ae9bb0_0_15"/>
          <p:cNvSpPr txBox="1"/>
          <p:nvPr/>
        </p:nvSpPr>
        <p:spPr>
          <a:xfrm>
            <a:off x="1844375" y="5702925"/>
            <a:ext cx="33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Communication energy consumption：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219aec308_0_39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P</a:t>
            </a:r>
            <a:r>
              <a:rPr lang="en-US"/>
              <a:t>roblems in Traditional FL</a:t>
            </a:r>
            <a:endParaRPr/>
          </a:p>
        </p:txBody>
      </p:sp>
      <p:sp>
        <p:nvSpPr>
          <p:cNvPr id="224" name="Google Shape;224;g2e219aec308_0_39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225" name="Google Shape;225;g2e219aec308_0_39"/>
          <p:cNvSpPr txBox="1"/>
          <p:nvPr>
            <p:ph idx="1" type="body"/>
          </p:nvPr>
        </p:nvSpPr>
        <p:spPr>
          <a:xfrm>
            <a:off x="353225" y="2730725"/>
            <a:ext cx="51759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30399" lvl="0" marL="230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en-US"/>
              <a:t>Traditional FL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High communication overhead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Common used global model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……</a:t>
            </a:r>
            <a:endParaRPr/>
          </a:p>
        </p:txBody>
      </p:sp>
      <p:sp>
        <p:nvSpPr>
          <p:cNvPr id="226" name="Google Shape;226;g2e219aec308_0_39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P</a:t>
            </a:r>
            <a:r>
              <a:rPr lang="en-US"/>
              <a:t>roblem Scenario</a:t>
            </a:r>
            <a:endParaRPr/>
          </a:p>
        </p:txBody>
      </p:sp>
      <p:pic>
        <p:nvPicPr>
          <p:cNvPr id="227" name="Google Shape;227;g2e219aec308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0" y="4331250"/>
            <a:ext cx="6106751" cy="13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e219aec308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775" y="1145356"/>
            <a:ext cx="5710738" cy="318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ea29c6baa_0_267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234" name="Google Shape;234;g2cea29c6baa_0_267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Problem Scenario</a:t>
            </a:r>
            <a:endParaRPr/>
          </a:p>
        </p:txBody>
      </p:sp>
      <p:sp>
        <p:nvSpPr>
          <p:cNvPr id="235" name="Google Shape;235;g2cea29c6baa_0_267"/>
          <p:cNvSpPr txBox="1"/>
          <p:nvPr>
            <p:ph idx="1" type="body"/>
          </p:nvPr>
        </p:nvSpPr>
        <p:spPr>
          <a:xfrm>
            <a:off x="363575" y="2044925"/>
            <a:ext cx="52209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Communication Overhead</a:t>
            </a:r>
            <a:endParaRPr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Central server is a </a:t>
            </a:r>
            <a:r>
              <a:rPr b="1" lang="en-US"/>
              <a:t>bottleneck</a:t>
            </a:r>
            <a:r>
              <a:rPr lang="en-US"/>
              <a:t> in distributed parallel systems with a large number of clients</a:t>
            </a:r>
            <a:r>
              <a:rPr baseline="30000" lang="en-US" sz="2200"/>
              <a:t> [3]</a:t>
            </a:r>
            <a:r>
              <a:rPr lang="en-US"/>
              <a:t>.</a:t>
            </a:r>
            <a:endParaRPr baseline="-25000"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The quality of </a:t>
            </a:r>
            <a:r>
              <a:rPr b="1" lang="en-US"/>
              <a:t>vertical links</a:t>
            </a:r>
            <a:r>
              <a:rPr lang="en-US"/>
              <a:t> </a:t>
            </a:r>
            <a:r>
              <a:rPr lang="en-US"/>
              <a:t>often becomes the primary source of consumption.</a:t>
            </a:r>
            <a:endParaRPr/>
          </a:p>
        </p:txBody>
      </p:sp>
      <p:sp>
        <p:nvSpPr>
          <p:cNvPr id="236" name="Google Shape;236;g2cea29c6baa_0_267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Challenge 1 - C</a:t>
            </a:r>
            <a:r>
              <a:rPr lang="en-US"/>
              <a:t>ommunication Overhead</a:t>
            </a:r>
            <a:endParaRPr/>
          </a:p>
        </p:txBody>
      </p:sp>
      <p:pic>
        <p:nvPicPr>
          <p:cNvPr id="237" name="Google Shape;237;g2cea29c6baa_0_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388" y="953125"/>
            <a:ext cx="8480625" cy="22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cea29c6baa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750" y="4331250"/>
            <a:ext cx="6106751" cy="13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cea29c6baa_0_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775" y="1145356"/>
            <a:ext cx="5710738" cy="318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cea29c6baa_0_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63575" y="4569350"/>
            <a:ext cx="907475" cy="9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cea29c6baa_0_267"/>
          <p:cNvSpPr txBox="1"/>
          <p:nvPr>
            <p:ph idx="1" type="body"/>
          </p:nvPr>
        </p:nvSpPr>
        <p:spPr>
          <a:xfrm>
            <a:off x="1191000" y="4774838"/>
            <a:ext cx="3958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P2P-FL </a:t>
            </a:r>
            <a:r>
              <a:rPr lang="en-US"/>
              <a:t>is a good choice</a:t>
            </a:r>
            <a:r>
              <a:rPr lang="en-US"/>
              <a:t> </a:t>
            </a:r>
            <a:endParaRPr/>
          </a:p>
        </p:txBody>
      </p:sp>
      <p:sp>
        <p:nvSpPr>
          <p:cNvPr id="242" name="Google Shape;242;g2cea29c6baa_0_267"/>
          <p:cNvSpPr/>
          <p:nvPr/>
        </p:nvSpPr>
        <p:spPr>
          <a:xfrm>
            <a:off x="2263150" y="6362697"/>
            <a:ext cx="9032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[3] Lian, X., Zhang, C., Zhang, H., Hsieh, C.J., Zhang, W., Liu, J.: Can decentralized algorithms outperform centralized algorithms? a case study for decentralized parallel stochastic gradient descent. Advances in neural information processing systems 30 (2017)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219aec308_0_55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248" name="Google Shape;248;g2e219aec308_0_55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Problem Scenario</a:t>
            </a:r>
            <a:endParaRPr/>
          </a:p>
        </p:txBody>
      </p:sp>
      <p:sp>
        <p:nvSpPr>
          <p:cNvPr id="249" name="Google Shape;249;g2e219aec308_0_55"/>
          <p:cNvSpPr txBox="1"/>
          <p:nvPr>
            <p:ph idx="1" type="body"/>
          </p:nvPr>
        </p:nvSpPr>
        <p:spPr>
          <a:xfrm>
            <a:off x="363575" y="2044925"/>
            <a:ext cx="51552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Data Heterogeneity</a:t>
            </a:r>
            <a:endParaRPr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Heterogeneity of IoT devices in modern Edge-Cloud Env.</a:t>
            </a:r>
            <a:endParaRPr/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/>
              <a:t>Nothing is known about the type, amount and distribution of data on the user’s client.</a:t>
            </a:r>
            <a:endParaRPr/>
          </a:p>
        </p:txBody>
      </p:sp>
      <p:sp>
        <p:nvSpPr>
          <p:cNvPr id="250" name="Google Shape;250;g2e219aec308_0_55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Challenge 2 - D</a:t>
            </a:r>
            <a:r>
              <a:rPr lang="en-US"/>
              <a:t>ata Heterogeneity</a:t>
            </a:r>
            <a:endParaRPr/>
          </a:p>
        </p:txBody>
      </p:sp>
      <p:pic>
        <p:nvPicPr>
          <p:cNvPr id="251" name="Google Shape;251;g2e219aec308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0" y="4331250"/>
            <a:ext cx="6106751" cy="13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e219aec308_0_5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518775" y="1145356"/>
            <a:ext cx="5710738" cy="318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e219aec308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63575" y="4569350"/>
            <a:ext cx="907475" cy="9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e219aec308_0_55"/>
          <p:cNvSpPr txBox="1"/>
          <p:nvPr>
            <p:ph idx="1" type="body"/>
          </p:nvPr>
        </p:nvSpPr>
        <p:spPr>
          <a:xfrm>
            <a:off x="1191000" y="4774850"/>
            <a:ext cx="27417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Personalization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219aec308_0_173"/>
          <p:cNvSpPr txBox="1"/>
          <p:nvPr>
            <p:ph type="title"/>
          </p:nvPr>
        </p:nvSpPr>
        <p:spPr>
          <a:xfrm>
            <a:off x="2263140" y="156556"/>
            <a:ext cx="9570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aleway SemiBold"/>
              <a:buNone/>
            </a:pPr>
            <a:r>
              <a:rPr lang="en-US"/>
              <a:t>Challenge 3 - Weakening Effect</a:t>
            </a:r>
            <a:endParaRPr/>
          </a:p>
        </p:txBody>
      </p:sp>
      <p:sp>
        <p:nvSpPr>
          <p:cNvPr id="260" name="Google Shape;260;g2e219aec308_0_173"/>
          <p:cNvSpPr txBox="1"/>
          <p:nvPr>
            <p:ph idx="12" type="sldNum"/>
          </p:nvPr>
        </p:nvSpPr>
        <p:spPr>
          <a:xfrm>
            <a:off x="10996350" y="6346800"/>
            <a:ext cx="83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r>
              <a:rPr lang="en-US"/>
              <a:t>50</a:t>
            </a:r>
            <a:endParaRPr/>
          </a:p>
        </p:txBody>
      </p:sp>
      <p:sp>
        <p:nvSpPr>
          <p:cNvPr id="261" name="Google Shape;261;g2e219aec308_0_173"/>
          <p:cNvSpPr/>
          <p:nvPr/>
        </p:nvSpPr>
        <p:spPr>
          <a:xfrm>
            <a:off x="0" y="4331249"/>
            <a:ext cx="12192000" cy="17934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federated learning solution that can reduce communication delay and cost, relieve cloud-edge communication pressure, and can be customized for different users.</a:t>
            </a:r>
            <a:endParaRPr b="1" sz="3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g2e219aec308_0_173"/>
          <p:cNvSpPr txBox="1"/>
          <p:nvPr>
            <p:ph idx="2" type="body"/>
          </p:nvPr>
        </p:nvSpPr>
        <p:spPr>
          <a:xfrm>
            <a:off x="0" y="312420"/>
            <a:ext cx="1981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Problem Scenario</a:t>
            </a:r>
            <a:endParaRPr/>
          </a:p>
        </p:txBody>
      </p:sp>
      <p:sp>
        <p:nvSpPr>
          <p:cNvPr id="263" name="Google Shape;263;g2e219aec308_0_173"/>
          <p:cNvSpPr txBox="1"/>
          <p:nvPr>
            <p:ph idx="1" type="body"/>
          </p:nvPr>
        </p:nvSpPr>
        <p:spPr>
          <a:xfrm>
            <a:off x="363575" y="2044925"/>
            <a:ext cx="51552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399" lvl="0" marL="2303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Weakening Effect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200"/>
              </a:spcAft>
              <a:buSzPts val="2200"/>
              <a:buChar char="○"/>
            </a:pPr>
            <a:r>
              <a:rPr lang="en-US"/>
              <a:t>Not all IoT devices necessarily benefit from the global model of traditional FL due to Heterogeneity Problems [5].</a:t>
            </a:r>
            <a:endParaRPr/>
          </a:p>
        </p:txBody>
      </p:sp>
      <p:pic>
        <p:nvPicPr>
          <p:cNvPr id="264" name="Google Shape;264;g2e219aec308_0_17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685750" y="4331250"/>
            <a:ext cx="6106751" cy="13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e219aec308_0_173"/>
          <p:cNvPicPr preferRelativeResize="0"/>
          <p:nvPr/>
        </p:nvPicPr>
        <p:blipFill rotWithShape="1">
          <a:blip r:embed="rId4">
            <a:alphaModFix amt="30000"/>
          </a:blip>
          <a:srcRect b="0" l="0" r="0" t="83194"/>
          <a:stretch/>
        </p:blipFill>
        <p:spPr>
          <a:xfrm>
            <a:off x="5518775" y="3795850"/>
            <a:ext cx="5710750" cy="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e219aec308_0_173"/>
          <p:cNvPicPr preferRelativeResize="0"/>
          <p:nvPr/>
        </p:nvPicPr>
        <p:blipFill rotWithShape="1">
          <a:blip r:embed="rId5">
            <a:alphaModFix/>
          </a:blip>
          <a:srcRect b="16804" l="0" r="0" t="62628"/>
          <a:stretch/>
        </p:blipFill>
        <p:spPr>
          <a:xfrm>
            <a:off x="5518775" y="3140626"/>
            <a:ext cx="5710750" cy="6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e219aec308_0_173"/>
          <p:cNvPicPr preferRelativeResize="0"/>
          <p:nvPr/>
        </p:nvPicPr>
        <p:blipFill rotWithShape="1">
          <a:blip r:embed="rId4">
            <a:alphaModFix amt="30000"/>
          </a:blip>
          <a:srcRect b="37370" l="0" r="0" t="0"/>
          <a:stretch/>
        </p:blipFill>
        <p:spPr>
          <a:xfrm>
            <a:off x="5518775" y="1145352"/>
            <a:ext cx="5710750" cy="199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e219aec308_0_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63575" y="4569350"/>
            <a:ext cx="907475" cy="9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e219aec308_0_173"/>
          <p:cNvSpPr txBox="1"/>
          <p:nvPr>
            <p:ph idx="1" type="body"/>
          </p:nvPr>
        </p:nvSpPr>
        <p:spPr>
          <a:xfrm>
            <a:off x="1191000" y="4774850"/>
            <a:ext cx="27417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Personalization </a:t>
            </a:r>
            <a:endParaRPr/>
          </a:p>
        </p:txBody>
      </p:sp>
      <p:sp>
        <p:nvSpPr>
          <p:cNvPr id="270" name="Google Shape;270;g2e219aec308_0_173"/>
          <p:cNvSpPr/>
          <p:nvPr/>
        </p:nvSpPr>
        <p:spPr>
          <a:xfrm>
            <a:off x="2263150" y="6482997"/>
            <a:ext cx="9032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[5] Dang Q, Zhang G, Wang L, et al. Hybrid IoT Device Selection With Knowledge Transfer for Federated Learning[J]. IEEE Internet of Things Journal, 2023.</a:t>
            </a:r>
            <a:endParaRPr b="0"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eb Engineering">
  <a:themeElements>
    <a:clrScheme name="Classic Blue-Snorkel">
      <a:dk1>
        <a:srgbClr val="000000"/>
      </a:dk1>
      <a:lt1>
        <a:srgbClr val="FFFFFF"/>
      </a:lt1>
      <a:dk2>
        <a:srgbClr val="363838"/>
      </a:dk2>
      <a:lt2>
        <a:srgbClr val="F0EDE5"/>
      </a:lt2>
      <a:accent1>
        <a:srgbClr val="0F4C81"/>
      </a:accent1>
      <a:accent2>
        <a:srgbClr val="C0D725"/>
      </a:accent2>
      <a:accent3>
        <a:srgbClr val="F26B5B"/>
      </a:accent3>
      <a:accent4>
        <a:srgbClr val="A5B8D0"/>
      </a:accent4>
      <a:accent5>
        <a:srgbClr val="83CB53"/>
      </a:accent5>
      <a:accent6>
        <a:srgbClr val="DBCBB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Engineering">
  <a:themeElements>
    <a:clrScheme name="Classic Blue-Snorkel">
      <a:dk1>
        <a:srgbClr val="000000"/>
      </a:dk1>
      <a:lt1>
        <a:srgbClr val="FFFFFF"/>
      </a:lt1>
      <a:dk2>
        <a:srgbClr val="363838"/>
      </a:dk2>
      <a:lt2>
        <a:srgbClr val="F0EDE5"/>
      </a:lt2>
      <a:accent1>
        <a:srgbClr val="0F4C81"/>
      </a:accent1>
      <a:accent2>
        <a:srgbClr val="C0D725"/>
      </a:accent2>
      <a:accent3>
        <a:srgbClr val="F26B5B"/>
      </a:accent3>
      <a:accent4>
        <a:srgbClr val="A5B8D0"/>
      </a:accent4>
      <a:accent5>
        <a:srgbClr val="83CB53"/>
      </a:accent5>
      <a:accent6>
        <a:srgbClr val="DBCBB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eb Engineering">
  <a:themeElements>
    <a:clrScheme name="Classic Blue-Snorkel">
      <a:dk1>
        <a:srgbClr val="000000"/>
      </a:dk1>
      <a:lt1>
        <a:srgbClr val="FFFFFF"/>
      </a:lt1>
      <a:dk2>
        <a:srgbClr val="363838"/>
      </a:dk2>
      <a:lt2>
        <a:srgbClr val="F0EDE5"/>
      </a:lt2>
      <a:accent1>
        <a:srgbClr val="0F4C81"/>
      </a:accent1>
      <a:accent2>
        <a:srgbClr val="C0D725"/>
      </a:accent2>
      <a:accent3>
        <a:srgbClr val="F26B5B"/>
      </a:accent3>
      <a:accent4>
        <a:srgbClr val="A5B8D0"/>
      </a:accent4>
      <a:accent5>
        <a:srgbClr val="83CB53"/>
      </a:accent5>
      <a:accent6>
        <a:srgbClr val="DBCBB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2019-05-08T04:15:22Z</dcterms:created>
  <dc:creator>Windows 사용자</dc:creator>
</cp:coreProperties>
</file>